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DM Sans" pitchFamily="2" charset="0"/>
      <p:regular r:id="rId32"/>
      <p:bold r:id="rId33"/>
      <p:italic r:id="rId34"/>
      <p:boldItalic r:id="rId35"/>
    </p:embeddedFont>
    <p:embeddedFont>
      <p:font typeface="DM Sans Bold" pitchFamily="2" charset="0"/>
      <p:regular r:id="rId36"/>
      <p:bold r:id="rId37"/>
    </p:embeddedFont>
    <p:embeddedFont>
      <p:font typeface="Open Sans Bold" panose="020B0806030504020204" pitchFamily="34" charset="0"/>
      <p:regular r:id="rId38"/>
      <p:bold r:id="rId39"/>
    </p:embeddedFont>
    <p:embeddedFont>
      <p:font typeface="Open Sans Light" panose="020B0306030504020204" pitchFamily="3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32.svg"/><Relationship Id="rId9" Type="http://schemas.openxmlformats.org/officeDocument/2006/relationships/image" Target="../media/image14.png"/><Relationship Id="rId14" Type="http://schemas.openxmlformats.org/officeDocument/2006/relationships/image" Target="../media/image27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32.svg"/><Relationship Id="rId9" Type="http://schemas.openxmlformats.org/officeDocument/2006/relationships/image" Target="../media/image14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32.svg"/><Relationship Id="rId9" Type="http://schemas.openxmlformats.org/officeDocument/2006/relationships/image" Target="../media/image14.png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1.png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0.png"/><Relationship Id="rId18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7.sv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5.svg"/><Relationship Id="rId4" Type="http://schemas.openxmlformats.org/officeDocument/2006/relationships/image" Target="../media/image3.svg"/><Relationship Id="rId9" Type="http://schemas.openxmlformats.org/officeDocument/2006/relationships/image" Target="../media/image14.png"/><Relationship Id="rId1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11168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>
            <a:off x="14236705" y="6409875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7" name="TextBox 17"/>
          <p:cNvSpPr txBox="1"/>
          <p:nvPr/>
        </p:nvSpPr>
        <p:spPr>
          <a:xfrm>
            <a:off x="3688801" y="4088100"/>
            <a:ext cx="10910396" cy="179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5"/>
              </a:lnSpc>
            </a:pPr>
            <a:r>
              <a:rPr lang="uk-UA" sz="4899" dirty="0">
                <a:solidFill>
                  <a:schemeClr val="tx2">
                    <a:lumMod val="75000"/>
                  </a:schemeClr>
                </a:solidFill>
                <a:latin typeface="DM Sans Bold"/>
              </a:rPr>
              <a:t>Особливості застосування сучасних методів викладання для досягнення програмних результатів навчання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24243" y="6581170"/>
            <a:ext cx="8459795" cy="57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sz="4381" spc="-87" dirty="0">
                <a:solidFill>
                  <a:schemeClr val="tx2">
                    <a:lumMod val="75000"/>
                  </a:schemeClr>
                </a:solidFill>
                <a:latin typeface="DM Sans Bold"/>
              </a:rPr>
              <a:t>Ольга Нестерова</a:t>
            </a:r>
          </a:p>
        </p:txBody>
      </p:sp>
      <p:sp>
        <p:nvSpPr>
          <p:cNvPr id="19" name="Freeform 19"/>
          <p:cNvSpPr/>
          <p:nvPr/>
        </p:nvSpPr>
        <p:spPr>
          <a:xfrm>
            <a:off x="4737926" y="2576219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pic>
        <p:nvPicPr>
          <p:cNvPr id="21" name="Рисунок 20" descr="Изображение выглядит как текст, снимок экран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6CDC8DF-226A-C98C-78F1-4A55660A108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42" y="1243577"/>
            <a:ext cx="4709404" cy="19808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3"/>
          <p:cNvSpPr txBox="1"/>
          <p:nvPr/>
        </p:nvSpPr>
        <p:spPr>
          <a:xfrm>
            <a:off x="1504950" y="3701074"/>
            <a:ext cx="7025086" cy="111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42"/>
              </a:lnSpc>
            </a:pPr>
            <a:r>
              <a:rPr lang="en-US" sz="8600">
                <a:solidFill>
                  <a:srgbClr val="000000"/>
                </a:solidFill>
                <a:latin typeface="DM Sans Bold"/>
              </a:rPr>
              <a:t>компетенції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84781" y="6044780"/>
            <a:ext cx="7025086" cy="51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4"/>
              </a:lnSpc>
              <a:spcBef>
                <a:spcPct val="0"/>
              </a:spcBef>
            </a:pPr>
            <a:r>
              <a:rPr lang="en-US" sz="3099" spc="185">
                <a:solidFill>
                  <a:srgbClr val="000000"/>
                </a:solidFill>
                <a:latin typeface="DM Sans"/>
              </a:rPr>
              <a:t>основні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975489" y="1170261"/>
            <a:ext cx="6998061" cy="2561528"/>
            <a:chOff x="0" y="0"/>
            <a:chExt cx="2342659" cy="8574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91672" y="2024301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</a:rPr>
              <a:t>01.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975489" y="3862348"/>
            <a:ext cx="6998061" cy="2561528"/>
            <a:chOff x="0" y="0"/>
            <a:chExt cx="2342659" cy="8574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73952" y="6696772"/>
            <a:ext cx="6998061" cy="2561528"/>
            <a:chOff x="0" y="0"/>
            <a:chExt cx="2342659" cy="8574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491672" y="4717783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</a:rPr>
              <a:t>02.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91672" y="7411266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</a:rPr>
              <a:t>03.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41901" y="1318746"/>
            <a:ext cx="4509134" cy="272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72"/>
              </a:lnSpc>
            </a:pPr>
            <a:r>
              <a:rPr lang="en-US" sz="3164" spc="50">
                <a:solidFill>
                  <a:srgbClr val="000000"/>
                </a:solidFill>
                <a:latin typeface="DM Sans"/>
              </a:rPr>
              <a:t>інструментальні</a:t>
            </a:r>
          </a:p>
          <a:p>
            <a:pPr algn="just">
              <a:lnSpc>
                <a:spcPts val="2652"/>
              </a:lnSpc>
            </a:pPr>
            <a:r>
              <a:rPr lang="en-US" sz="1964" spc="31">
                <a:solidFill>
                  <a:srgbClr val="000000"/>
                </a:solidFill>
                <a:latin typeface="DM Sans"/>
              </a:rPr>
              <a:t>– здатність до аналізу і синтезу;</a:t>
            </a:r>
          </a:p>
          <a:p>
            <a:pPr algn="just">
              <a:lnSpc>
                <a:spcPts val="2652"/>
              </a:lnSpc>
            </a:pPr>
            <a:r>
              <a:rPr lang="en-US" sz="1964" spc="31">
                <a:solidFill>
                  <a:srgbClr val="000000"/>
                </a:solidFill>
                <a:latin typeface="DM Sans"/>
              </a:rPr>
              <a:t>– базові загальні знання в навчальній галузі;</a:t>
            </a:r>
          </a:p>
          <a:p>
            <a:pPr algn="just">
              <a:lnSpc>
                <a:spcPts val="2652"/>
              </a:lnSpc>
            </a:pPr>
            <a:r>
              <a:rPr lang="en-US" sz="1964" spc="31">
                <a:solidFill>
                  <a:srgbClr val="000000"/>
                </a:solidFill>
                <a:latin typeface="DM Sans"/>
              </a:rPr>
              <a:t>– базові комп’ютерні уміння;</a:t>
            </a:r>
          </a:p>
          <a:p>
            <a:pPr algn="just">
              <a:lnSpc>
                <a:spcPts val="2652"/>
              </a:lnSpc>
            </a:pPr>
            <a:r>
              <a:rPr lang="en-US" sz="1964" spc="31">
                <a:solidFill>
                  <a:srgbClr val="000000"/>
                </a:solidFill>
                <a:latin typeface="DM Sans"/>
              </a:rPr>
              <a:t>– уміння управляти інформацією;</a:t>
            </a:r>
          </a:p>
          <a:p>
            <a:pPr marL="0" lvl="0" indent="0" algn="just">
              <a:lnSpc>
                <a:spcPts val="4272"/>
              </a:lnSpc>
              <a:spcBef>
                <a:spcPct val="0"/>
              </a:spcBef>
            </a:pPr>
            <a:endParaRPr lang="en-US" sz="1964" spc="3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218908" y="4860015"/>
            <a:ext cx="4132127" cy="48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4"/>
              </a:lnSpc>
              <a:spcBef>
                <a:spcPct val="0"/>
              </a:spcBef>
            </a:pPr>
            <a:r>
              <a:rPr lang="en-US" sz="2899" spc="46">
                <a:solidFill>
                  <a:srgbClr val="000000"/>
                </a:solidFill>
                <a:latin typeface="DM Sans"/>
              </a:rPr>
              <a:t>міжособистісні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30405" y="6871551"/>
            <a:ext cx="4509134" cy="268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72"/>
              </a:lnSpc>
            </a:pPr>
            <a:r>
              <a:rPr lang="en-US" sz="3164" spc="50">
                <a:solidFill>
                  <a:srgbClr val="000000"/>
                </a:solidFill>
                <a:latin typeface="DM Sans"/>
              </a:rPr>
              <a:t>системні </a:t>
            </a:r>
          </a:p>
          <a:p>
            <a:pPr algn="just">
              <a:lnSpc>
                <a:spcPts val="2751"/>
              </a:lnSpc>
            </a:pPr>
            <a:r>
              <a:rPr lang="en-US" sz="2037" spc="32">
                <a:solidFill>
                  <a:srgbClr val="000000"/>
                </a:solidFill>
                <a:latin typeface="DM Sans"/>
              </a:rPr>
              <a:t>– здатність до застосування знань на практиці;</a:t>
            </a:r>
          </a:p>
          <a:p>
            <a:pPr algn="just">
              <a:lnSpc>
                <a:spcPts val="2751"/>
              </a:lnSpc>
            </a:pPr>
            <a:r>
              <a:rPr lang="en-US" sz="2037" spc="32">
                <a:solidFill>
                  <a:srgbClr val="000000"/>
                </a:solidFill>
                <a:latin typeface="DM Sans"/>
              </a:rPr>
              <a:t>– дослідницькі уміння;</a:t>
            </a:r>
          </a:p>
          <a:p>
            <a:pPr algn="just">
              <a:lnSpc>
                <a:spcPts val="2751"/>
              </a:lnSpc>
            </a:pPr>
            <a:r>
              <a:rPr lang="en-US" sz="2037" spc="32">
                <a:solidFill>
                  <a:srgbClr val="000000"/>
                </a:solidFill>
                <a:latin typeface="DM Sans"/>
              </a:rPr>
              <a:t>– здатність працювати самостійно.</a:t>
            </a:r>
          </a:p>
          <a:p>
            <a:pPr marL="0" lvl="0" indent="0" algn="just">
              <a:lnSpc>
                <a:spcPts val="3561"/>
              </a:lnSpc>
              <a:spcBef>
                <a:spcPct val="0"/>
              </a:spcBef>
            </a:pPr>
            <a:endParaRPr lang="en-US" sz="2037" spc="32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-848571" y="8919661"/>
            <a:ext cx="3870946" cy="950141"/>
          </a:xfrm>
          <a:custGeom>
            <a:avLst/>
            <a:gdLst/>
            <a:ahLst/>
            <a:cxnLst/>
            <a:rect l="l" t="t" r="r" b="b"/>
            <a:pathLst>
              <a:path w="3870946" h="950141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1" name="Freeform 21"/>
          <p:cNvSpPr/>
          <p:nvPr/>
        </p:nvSpPr>
        <p:spPr>
          <a:xfrm>
            <a:off x="4472906" y="-2364815"/>
            <a:ext cx="4980952" cy="3731186"/>
          </a:xfrm>
          <a:custGeom>
            <a:avLst/>
            <a:gdLst/>
            <a:ahLst/>
            <a:cxnLst/>
            <a:rect l="l" t="t" r="r" b="b"/>
            <a:pathLst>
              <a:path w="4980952" h="3731186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22" name="Freeform 22"/>
          <p:cNvSpPr/>
          <p:nvPr/>
        </p:nvSpPr>
        <p:spPr>
          <a:xfrm>
            <a:off x="3431074" y="8919661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23" name="Freeform 23"/>
          <p:cNvSpPr/>
          <p:nvPr/>
        </p:nvSpPr>
        <p:spPr>
          <a:xfrm>
            <a:off x="-848571" y="-744412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5282649">
            <a:off x="753178" y="3852356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780231" y="2037564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8659015" y="2626953"/>
            <a:ext cx="7848753" cy="168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>
                <a:solidFill>
                  <a:srgbClr val="000000"/>
                </a:solidFill>
                <a:latin typeface="DM Sans Bold"/>
              </a:rPr>
              <a:t>Здатність до аналізу і синтезу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59015" y="4929808"/>
            <a:ext cx="7848753" cy="2888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9"/>
              </a:lnSpc>
            </a:pP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проведення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досліджень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, </a:t>
            </a:r>
          </a:p>
          <a:p>
            <a:pPr algn="l">
              <a:lnSpc>
                <a:spcPts val="3289"/>
              </a:lnSpc>
            </a:pP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збирання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інтерпретація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та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ідентифікації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основного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смислу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 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інформації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,  </a:t>
            </a:r>
          </a:p>
          <a:p>
            <a:pPr algn="l">
              <a:lnSpc>
                <a:spcPts val="3289"/>
              </a:lnSpc>
            </a:pP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читання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, 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дискусії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, 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дебати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, «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мозкові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 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штурми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», </a:t>
            </a:r>
          </a:p>
          <a:p>
            <a:pPr algn="l">
              <a:lnSpc>
                <a:spcPts val="3289"/>
              </a:lnSpc>
            </a:pP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письмові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роботи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, </a:t>
            </a:r>
          </a:p>
          <a:p>
            <a:pPr algn="l">
              <a:lnSpc>
                <a:spcPts val="3289"/>
              </a:lnSpc>
            </a:pPr>
            <a:r>
              <a:rPr lang="en-US" sz="2436" spc="146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есе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проекти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дипломні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дисертаційні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36" spc="146" dirty="0" err="1">
                <a:solidFill>
                  <a:srgbClr val="000000"/>
                </a:solidFill>
                <a:latin typeface="DM Sans"/>
              </a:rPr>
              <a:t>роботи</a:t>
            </a:r>
            <a:r>
              <a:rPr lang="en-US" sz="2436" spc="146" dirty="0">
                <a:solidFill>
                  <a:srgbClr val="000000"/>
                </a:solidFill>
                <a:latin typeface="DM Sans"/>
              </a:rPr>
              <a:t>.</a:t>
            </a:r>
          </a:p>
          <a:p>
            <a:pPr marL="0" lvl="0" indent="0" algn="l">
              <a:lnSpc>
                <a:spcPts val="2749"/>
              </a:lnSpc>
              <a:spcBef>
                <a:spcPct val="0"/>
              </a:spcBef>
            </a:pPr>
            <a:endParaRPr lang="en-US" sz="2436" spc="146" dirty="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5282649">
            <a:off x="753178" y="3852356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780231" y="2037564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8659015" y="2259860"/>
            <a:ext cx="7848753" cy="239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400">
                <a:solidFill>
                  <a:srgbClr val="000000"/>
                </a:solidFill>
                <a:latin typeface="DM Sans Bold"/>
              </a:rPr>
              <a:t>Базові загальні знання в навчальній галузі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59015" y="4920283"/>
            <a:ext cx="7848753" cy="299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r>
              <a:rPr lang="en-US" sz="2536" u="none" strike="noStrike" spc="152">
                <a:solidFill>
                  <a:srgbClr val="000000"/>
                </a:solidFill>
                <a:latin typeface="DM Sans"/>
              </a:rPr>
              <a:t>лекції, читання, дискусії, </a:t>
            </a:r>
          </a:p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r>
              <a:rPr lang="en-US" sz="2536" u="none" strike="noStrike" spc="152">
                <a:solidFill>
                  <a:srgbClr val="000000"/>
                </a:solidFill>
                <a:latin typeface="DM Sans"/>
              </a:rPr>
              <a:t>використання бібліотечних та інтернетних ресурсів, </a:t>
            </a:r>
          </a:p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r>
              <a:rPr lang="en-US" sz="2536" u="none" strike="noStrike" spc="152">
                <a:solidFill>
                  <a:srgbClr val="000000"/>
                </a:solidFill>
                <a:latin typeface="DM Sans"/>
              </a:rPr>
              <a:t>обговорення письмових робіт, </a:t>
            </a:r>
          </a:p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r>
              <a:rPr lang="en-US" sz="2536" u="none" strike="noStrike" spc="152">
                <a:solidFill>
                  <a:srgbClr val="000000"/>
                </a:solidFill>
                <a:latin typeface="DM Sans"/>
              </a:rPr>
              <a:t> лабораторні роботи, </a:t>
            </a:r>
          </a:p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r>
              <a:rPr lang="en-US" sz="2536" u="none" strike="noStrike" spc="152">
                <a:solidFill>
                  <a:srgbClr val="000000"/>
                </a:solidFill>
                <a:latin typeface="DM Sans"/>
              </a:rPr>
              <a:t>аналіз документів, усних презентацій, підготовка звітів та наочних посібників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5282649">
            <a:off x="753178" y="3852356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780231" y="2037564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8380036" y="1325004"/>
            <a:ext cx="7461162" cy="228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1"/>
              </a:lnSpc>
            </a:pPr>
            <a:r>
              <a:rPr lang="en-US" sz="6084">
                <a:solidFill>
                  <a:srgbClr val="000000"/>
                </a:solidFill>
                <a:latin typeface="DM Sans Bold"/>
              </a:rPr>
              <a:t>Базові комп’ютерні уміння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0036" y="3853598"/>
            <a:ext cx="9063133" cy="470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створення текстів і презентацій в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електронних форматах, 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підготовка письмових звітів, виконання лабораторних, дипломних та дисертаційних робіт з відповідним оформленням,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прослуховування лекцій, проведення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практичних занять, самостійної індивідуальної роботи на комп’ютерах, </a:t>
            </a:r>
          </a:p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аналіз та обговорення змісту веб-сайтів, пошук інформації в різних бібліотеках, здійснення електронної комунікації.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5282649">
            <a:off x="753178" y="3852356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780231" y="2037564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8380036" y="1142497"/>
            <a:ext cx="7461162" cy="260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4184">
                <a:solidFill>
                  <a:srgbClr val="000000"/>
                </a:solidFill>
                <a:latin typeface="DM Sans Bold"/>
              </a:rPr>
              <a:t>Уміння управляти інформацією (здатність знаходити та аналізувати інформацію з різних джерел)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0036" y="3853598"/>
            <a:ext cx="9063133" cy="470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лекції,  семінари, 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візити  до  організацій,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індивідуальна та групова робота, включаючи підготовку дослідницької  дисертації,  відвідування  бібліотек,  бібліотечних  семінарів,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пошук інформації в Інтернеті, самостійна робота, зокрема проведення досліджень, експериментів, лабораторних робіт,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читання, аналіз та інтерпретація документів,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усні та письмові презентації. </a:t>
            </a:r>
          </a:p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endParaRPr lang="en-US" sz="2536" spc="152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5282649">
            <a:off x="753178" y="3852356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780231" y="2037564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8380036" y="2171197"/>
            <a:ext cx="7461162" cy="550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4184">
                <a:solidFill>
                  <a:srgbClr val="000000"/>
                </a:solidFill>
                <a:latin typeface="DM Sans Bold"/>
              </a:rPr>
              <a:t>Міжособистісні уміння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0036" y="3853598"/>
            <a:ext cx="9063133" cy="470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 робота  в  групах, презентації,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спеціалізовані лекції, курси з підготовки наставників,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рольові ігри,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спостереження,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 підготовка письмових матеріалів (щодо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міжособистісного  спілкування),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 групові  обговорення,  співбесіди, 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читання та проведення досліджень,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викладацька практика, </a:t>
            </a:r>
          </a:p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співпраця з колегами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5282649">
            <a:off x="753178" y="3852356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780231" y="2037564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8380036" y="1914022"/>
            <a:ext cx="7461162" cy="106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4184">
                <a:solidFill>
                  <a:srgbClr val="000000"/>
                </a:solidFill>
                <a:latin typeface="DM Sans Bold"/>
              </a:rPr>
              <a:t>Здатність до застосування знань на практиці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0036" y="3853598"/>
            <a:ext cx="9063133" cy="427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вправи різних типів,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практичні заняття, лекційні сесії, семінари,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польові заняття (на місцях), лабораторні роботи, виробничі проекти, стажування на виробництві, навчальні поїздки, тематичні екскурсії, викладацька практика,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 виконання проекту, написання дипломної/дисертаційної роботи, </a:t>
            </a:r>
          </a:p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усні презентації, регулярні співбесіди з викладачем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5282649">
            <a:off x="753178" y="3852356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780231" y="2037564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8380036" y="2171197"/>
            <a:ext cx="7461162" cy="550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4184">
                <a:solidFill>
                  <a:srgbClr val="000000"/>
                </a:solidFill>
                <a:latin typeface="DM Sans Bold"/>
              </a:rPr>
              <a:t>Дослідницькі уміння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0036" y="3853598"/>
            <a:ext cx="9063133" cy="384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лекції, семінари, практичні заняття, консультування й обговорення,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збирання й аналіз інформації, індивідуальна та групова дослідницька робота,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керівництво курсовими, дипломними, дисертаційними роботами,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відвідування бібліотек і архівів, </a:t>
            </a:r>
          </a:p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підготовка усних і письмових відгуків, презентацій.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 rot="-5282649">
            <a:off x="753178" y="3852356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780231" y="2037564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8380036" y="1914022"/>
            <a:ext cx="7461162" cy="106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4184">
                <a:solidFill>
                  <a:srgbClr val="000000"/>
                </a:solidFill>
                <a:latin typeface="DM Sans Bold"/>
              </a:rPr>
              <a:t> Здатність працювати самостійно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0036" y="3853598"/>
            <a:ext cx="9063133" cy="170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самостійні заняття, </a:t>
            </a:r>
          </a:p>
          <a:p>
            <a:pPr algn="l">
              <a:lnSpc>
                <a:spcPts val="3424"/>
              </a:lnSpc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бібліотечна, польова, письмова, дипломна або дисертаційна робота, </a:t>
            </a:r>
          </a:p>
          <a:p>
            <a:pPr marL="0" lvl="0" indent="0" algn="l">
              <a:lnSpc>
                <a:spcPts val="3424"/>
              </a:lnSpc>
              <a:spcBef>
                <a:spcPct val="0"/>
              </a:spcBef>
            </a:pPr>
            <a:r>
              <a:rPr lang="en-US" sz="2536" spc="152">
                <a:solidFill>
                  <a:srgbClr val="000000"/>
                </a:solidFill>
                <a:latin typeface="DM Sans"/>
              </a:rPr>
              <a:t>читання та вивчення матеріалів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078075" y="1267971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0857087" y="187953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1504950" y="2898168"/>
            <a:ext cx="8092094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uk-UA" sz="9000" dirty="0">
                <a:solidFill>
                  <a:srgbClr val="000000"/>
                </a:solidFill>
                <a:latin typeface="DM Sans Bold"/>
              </a:rPr>
              <a:t>Л</a:t>
            </a:r>
            <a:r>
              <a:rPr lang="en-US" sz="9000" dirty="0" err="1">
                <a:solidFill>
                  <a:srgbClr val="000000"/>
                </a:solidFill>
                <a:latin typeface="DM Sans Bold"/>
              </a:rPr>
              <a:t>екція</a:t>
            </a:r>
            <a:endParaRPr lang="en-US" sz="9000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04950" y="4807557"/>
            <a:ext cx="7707571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1999" spc="119">
                <a:solidFill>
                  <a:srgbClr val="000000"/>
                </a:solidFill>
                <a:latin typeface="DM Sans"/>
              </a:rPr>
              <a:t> розрахована на об’єктивну інформацію, </a:t>
            </a:r>
          </a:p>
          <a:p>
            <a:pPr algn="l">
              <a:lnSpc>
                <a:spcPts val="2699"/>
              </a:lnSpc>
            </a:pPr>
            <a:r>
              <a:rPr lang="en-US" sz="1999" spc="119">
                <a:solidFill>
                  <a:srgbClr val="000000"/>
                </a:solidFill>
                <a:latin typeface="DM Sans"/>
              </a:rPr>
              <a:t>інформаційно насичена, монологічна,</a:t>
            </a:r>
          </a:p>
          <a:p>
            <a:pPr algn="l">
              <a:lnSpc>
                <a:spcPts val="2699"/>
              </a:lnSpc>
            </a:pPr>
            <a:r>
              <a:rPr lang="en-US" sz="1999" spc="119">
                <a:solidFill>
                  <a:srgbClr val="000000"/>
                </a:solidFill>
                <a:latin typeface="DM Sans"/>
              </a:rPr>
              <a:t> очна, масова і пасивна аудиторія, </a:t>
            </a:r>
          </a:p>
          <a:p>
            <a:pPr algn="l">
              <a:lnSpc>
                <a:spcPts val="2699"/>
              </a:lnSpc>
            </a:pPr>
            <a:r>
              <a:rPr lang="en-US" sz="1999" spc="119">
                <a:solidFill>
                  <a:srgbClr val="000000"/>
                </a:solidFill>
                <a:latin typeface="DM Sans"/>
              </a:rPr>
              <a:t>низькоефективна з огляду на частку засвоєної інформації. </a:t>
            </a:r>
          </a:p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1999" spc="119">
                <a:solidFill>
                  <a:srgbClr val="000000"/>
                </a:solidFill>
                <a:latin typeface="DM Sans"/>
              </a:rPr>
              <a:t>Лекція </a:t>
            </a:r>
            <a:r>
              <a:rPr lang="en-US" sz="1999" spc="119">
                <a:solidFill>
                  <a:srgbClr val="000000"/>
                </a:solidFill>
                <a:latin typeface="DM Sans Bold"/>
              </a:rPr>
              <a:t>найбільш придатна для передавання об’єктивних, тобто однакових для всіх  суб’єктів,  знань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3"/>
          <p:cNvSpPr txBox="1"/>
          <p:nvPr/>
        </p:nvSpPr>
        <p:spPr>
          <a:xfrm>
            <a:off x="1504950" y="3172436"/>
            <a:ext cx="7025086" cy="217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42"/>
              </a:lnSpc>
            </a:pPr>
            <a:r>
              <a:rPr lang="en-US" sz="8600">
                <a:solidFill>
                  <a:srgbClr val="000000"/>
                </a:solidFill>
                <a:latin typeface="DM Sans Bold"/>
              </a:rPr>
              <a:t>методи викладання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84781" y="6044780"/>
            <a:ext cx="7025086" cy="51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4"/>
              </a:lnSpc>
              <a:spcBef>
                <a:spcPct val="0"/>
              </a:spcBef>
            </a:pPr>
            <a:r>
              <a:rPr lang="en-US" sz="3099" spc="185">
                <a:solidFill>
                  <a:srgbClr val="000000"/>
                </a:solidFill>
                <a:latin typeface="DM Sans"/>
              </a:rPr>
              <a:t>основні питання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975489" y="1170261"/>
            <a:ext cx="6998061" cy="2561528"/>
            <a:chOff x="0" y="0"/>
            <a:chExt cx="2342659" cy="8574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91672" y="2024301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</a:rPr>
              <a:t>01.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975489" y="3862348"/>
            <a:ext cx="6998061" cy="2561528"/>
            <a:chOff x="0" y="0"/>
            <a:chExt cx="2342659" cy="8574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75489" y="6557226"/>
            <a:ext cx="6998061" cy="2561528"/>
            <a:chOff x="0" y="0"/>
            <a:chExt cx="2342659" cy="8574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491672" y="4717783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</a:rPr>
              <a:t>02.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91672" y="7411266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</a:rPr>
              <a:t>03.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18908" y="2183372"/>
            <a:ext cx="4132127" cy="48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4"/>
              </a:lnSpc>
              <a:spcBef>
                <a:spcPct val="0"/>
              </a:spcBef>
            </a:pPr>
            <a:r>
              <a:rPr lang="en-US" sz="2899" spc="46">
                <a:solidFill>
                  <a:srgbClr val="000000"/>
                </a:solidFill>
                <a:latin typeface="DM Sans"/>
              </a:rPr>
              <a:t>в</a:t>
            </a:r>
            <a:r>
              <a:rPr lang="en-US" sz="2899" u="none" spc="46">
                <a:solidFill>
                  <a:srgbClr val="000000"/>
                </a:solidFill>
                <a:latin typeface="DM Sans"/>
              </a:rPr>
              <a:t>изначення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18908" y="4860015"/>
            <a:ext cx="4132127" cy="48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4"/>
              </a:lnSpc>
              <a:spcBef>
                <a:spcPct val="0"/>
              </a:spcBef>
            </a:pPr>
            <a:r>
              <a:rPr lang="en-US" sz="2899" spc="46">
                <a:solidFill>
                  <a:srgbClr val="000000"/>
                </a:solidFill>
                <a:latin typeface="DM Sans"/>
              </a:rPr>
              <a:t>класифікація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18908" y="7547826"/>
            <a:ext cx="4132127" cy="48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4"/>
              </a:lnSpc>
              <a:spcBef>
                <a:spcPct val="0"/>
              </a:spcBef>
            </a:pPr>
            <a:r>
              <a:rPr lang="en-US" sz="2899" spc="46">
                <a:solidFill>
                  <a:srgbClr val="000000"/>
                </a:solidFill>
                <a:latin typeface="DM Sans"/>
              </a:rPr>
              <a:t>критерії відбору</a:t>
            </a:r>
          </a:p>
        </p:txBody>
      </p:sp>
      <p:sp>
        <p:nvSpPr>
          <p:cNvPr id="20" name="Freeform 20"/>
          <p:cNvSpPr/>
          <p:nvPr/>
        </p:nvSpPr>
        <p:spPr>
          <a:xfrm>
            <a:off x="-848571" y="8919661"/>
            <a:ext cx="3870946" cy="950141"/>
          </a:xfrm>
          <a:custGeom>
            <a:avLst/>
            <a:gdLst/>
            <a:ahLst/>
            <a:cxnLst/>
            <a:rect l="l" t="t" r="r" b="b"/>
            <a:pathLst>
              <a:path w="3870946" h="950141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1" name="Freeform 21"/>
          <p:cNvSpPr/>
          <p:nvPr/>
        </p:nvSpPr>
        <p:spPr>
          <a:xfrm>
            <a:off x="4472906" y="-2364815"/>
            <a:ext cx="4980952" cy="3731186"/>
          </a:xfrm>
          <a:custGeom>
            <a:avLst/>
            <a:gdLst/>
            <a:ahLst/>
            <a:cxnLst/>
            <a:rect l="l" t="t" r="r" b="b"/>
            <a:pathLst>
              <a:path w="4980952" h="3731186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22" name="Freeform 22"/>
          <p:cNvSpPr/>
          <p:nvPr/>
        </p:nvSpPr>
        <p:spPr>
          <a:xfrm>
            <a:off x="3431074" y="8919661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23" name="Freeform 23"/>
          <p:cNvSpPr/>
          <p:nvPr/>
        </p:nvSpPr>
        <p:spPr>
          <a:xfrm>
            <a:off x="-848571" y="-744412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078075" y="1267971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0857087" y="187953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1504950" y="2898168"/>
            <a:ext cx="8092094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uk-UA" sz="9000" dirty="0">
                <a:solidFill>
                  <a:srgbClr val="000000"/>
                </a:solidFill>
                <a:latin typeface="DM Sans Bold"/>
              </a:rPr>
              <a:t>С</a:t>
            </a:r>
            <a:r>
              <a:rPr lang="en-US" sz="9000" dirty="0" err="1">
                <a:solidFill>
                  <a:srgbClr val="000000"/>
                </a:solidFill>
                <a:latin typeface="DM Sans Bold"/>
              </a:rPr>
              <a:t>емінар</a:t>
            </a:r>
            <a:endParaRPr lang="en-US" sz="9000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04950" y="4798032"/>
            <a:ext cx="7707571" cy="333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9"/>
              </a:lnSpc>
            </a:pPr>
            <a:r>
              <a:rPr lang="en-US" sz="2199" spc="131">
                <a:solidFill>
                  <a:srgbClr val="000000"/>
                </a:solidFill>
                <a:latin typeface="DM Sans"/>
              </a:rPr>
              <a:t>придатний  для  опанування  об’єктивно-суб’єктивної  та суб’єктивно-квазіоб’єктивної  інформації (цінностей  і  проектів),  інформаційно середньонасичений, комбінований (монологічно-діа(полі)логічний), очний, груповий, нейтральний з близькістю до активного, середньоефективний</a:t>
            </a:r>
          </a:p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r>
              <a:rPr lang="en-US" sz="2199" spc="131">
                <a:solidFill>
                  <a:srgbClr val="000000"/>
                </a:solidFill>
                <a:latin typeface="DM Sans"/>
              </a:rPr>
              <a:t>Діапазон інформаційної ефективності – середній, наближений до широкого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078075" y="1267971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0857087" y="187953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1504950" y="2345718"/>
            <a:ext cx="8092094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uk-UA" sz="9000" dirty="0">
                <a:solidFill>
                  <a:srgbClr val="000000"/>
                </a:solidFill>
                <a:latin typeface="DM Sans Bold"/>
              </a:rPr>
              <a:t>Практичне заняття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4950" y="4798032"/>
            <a:ext cx="7707571" cy="244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придатне для опанування об’єктивно-суб’єк-</a:t>
            </a:r>
          </a:p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тивної  та  суб’єктивно-квазіоб’єктивної  інформації (цінностей  і  проектів), інформаційно низьконасичене, діа(полі)логічне, очне, групове, 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активне, середньоефективне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078075" y="1267971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0857087" y="187953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1504950" y="2345718"/>
            <a:ext cx="8092094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>
                <a:solidFill>
                  <a:srgbClr val="000000"/>
                </a:solidFill>
                <a:latin typeface="DM Sans Bold"/>
              </a:rPr>
              <a:t>Лабораторне  заняття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4950" y="4798032"/>
            <a:ext cx="7707571" cy="1630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придатне  для  опанування  об’єктивної  ін-</a:t>
            </a:r>
          </a:p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формації (знань),  інформаційно  низьконасичене,  діа(полі)логічне), 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очне, групове, активне, середньоефективне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078075" y="1267971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0857087" y="187953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1504950" y="2217378"/>
            <a:ext cx="8092094" cy="250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>
                <a:solidFill>
                  <a:srgbClr val="000000"/>
                </a:solidFill>
                <a:latin typeface="DM Sans Bold"/>
              </a:rPr>
              <a:t>Індивідуальне  заняття (з  викладачем)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4950" y="4798032"/>
            <a:ext cx="7707571" cy="326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незамінне  для  опанування </a:t>
            </a:r>
          </a:p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суб’єктивної інформації, інформаційно 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високонасичене, діалогічне, очне, індивідуальне, активне, високоефективне. Може використовуватися для опанування будь-яких інших видів інформації (знань, цінностей і проектів), відтак інформаційно широкосмужне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078075" y="1267971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0857087" y="187953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1504950" y="2626953"/>
            <a:ext cx="8092094" cy="168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>
                <a:solidFill>
                  <a:srgbClr val="000000"/>
                </a:solidFill>
                <a:latin typeface="DM Sans Bold"/>
              </a:rPr>
              <a:t>Самостійна  робота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4950" y="4798032"/>
            <a:ext cx="7707571" cy="204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для  освоєння об’єктивної інформації (знань), інформаційно низьконасичена, моно-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логічна, заочна, індивідуальна, активна, середньоефективна, інформаційно широкосмугова.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078075" y="1267971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0857087" y="187953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1504950" y="2626953"/>
            <a:ext cx="8092094" cy="168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>
                <a:solidFill>
                  <a:srgbClr val="000000"/>
                </a:solidFill>
                <a:latin typeface="DM Sans Bold"/>
              </a:rPr>
              <a:t>Практична  робота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4950" y="4798032"/>
            <a:ext cx="7707571" cy="244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об’єктивно-суб’єктивної  та  суб’єктивно-квазіоб’єктивної  інформації </a:t>
            </a:r>
          </a:p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(цінностей і проектів), інформаційно низьконасичена, діа(полі)логічна, 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очна, індивідуальна, активна, середньоефективна.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078075" y="1267971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0857087" y="187953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1504950" y="2570438"/>
            <a:ext cx="8092094" cy="174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4700">
                <a:solidFill>
                  <a:srgbClr val="000000"/>
                </a:solidFill>
                <a:latin typeface="DM Sans Bold"/>
              </a:rPr>
              <a:t>Індивідуальна  дослідницька,  проектна (кваліфікаційна)  робота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4950" y="4798032"/>
            <a:ext cx="7707571" cy="326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засвоєння  відповідно  об’єктивної (знань), 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суб’єктивно-квазіоб’єктивної (проектів) та суб’єктивної (художніх образів)  інформації,  інформаційно  низьконасичена,  монологічна,  очно-заочна,  індивідуальна,  активна,  високоефективна,  характеризується середнім діапазоном інформаційної ефективності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078075" y="1267971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0857087" y="187953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TextBox 5"/>
          <p:cNvSpPr txBox="1"/>
          <p:nvPr/>
        </p:nvSpPr>
        <p:spPr>
          <a:xfrm>
            <a:off x="1504950" y="2856188"/>
            <a:ext cx="8092094" cy="117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4700">
                <a:solidFill>
                  <a:srgbClr val="000000"/>
                </a:solidFill>
                <a:latin typeface="DM Sans Bold"/>
              </a:rPr>
              <a:t>Групова дослідницька, проектна робота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4950" y="4798032"/>
            <a:ext cx="7707571" cy="449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для засвоєння відповідно об’єктивної (знань), суб’єктивно-квазіоб’єктивної </a:t>
            </a:r>
          </a:p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(проектів) та суб’єктивної (художніх образів) інформації, інформаційно </a:t>
            </a:r>
          </a:p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середньонасичена,  діа(полі)логічна,  очна,  групова,  активна,  високоефективна. Може застосовуватися для формування цінностей (з модифікацією «виховна») і консенсусів (з модифікацією «спілкувальна»), широкий </a:t>
            </a:r>
          </a:p>
          <a:p>
            <a:pPr algn="l">
              <a:lnSpc>
                <a:spcPts val="3239"/>
              </a:lnSpc>
            </a:pPr>
            <a:r>
              <a:rPr lang="en-US" sz="2399" spc="143">
                <a:solidFill>
                  <a:srgbClr val="000000"/>
                </a:solidFill>
                <a:latin typeface="DM Sans"/>
              </a:rPr>
              <a:t>діапазон інформаційної ефективності.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endParaRPr lang="en-US" sz="2399" spc="143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3"/>
          <p:cNvSpPr txBox="1"/>
          <p:nvPr/>
        </p:nvSpPr>
        <p:spPr>
          <a:xfrm>
            <a:off x="3864059" y="3352205"/>
            <a:ext cx="11747431" cy="6773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318" spc="199">
                <a:solidFill>
                  <a:srgbClr val="000000"/>
                </a:solidFill>
                <a:latin typeface="DM Sans"/>
              </a:rPr>
              <a:t>• від пасивних до активних;</a:t>
            </a:r>
          </a:p>
          <a:p>
            <a:pPr algn="ctr">
              <a:lnSpc>
                <a:spcPts val="4479"/>
              </a:lnSpc>
            </a:pPr>
            <a:r>
              <a:rPr lang="en-US" sz="3318" spc="199">
                <a:solidFill>
                  <a:srgbClr val="000000"/>
                </a:solidFill>
                <a:latin typeface="DM Sans"/>
              </a:rPr>
              <a:t>• від масових до індивідуальних;</a:t>
            </a:r>
          </a:p>
          <a:p>
            <a:pPr algn="ctr">
              <a:lnSpc>
                <a:spcPts val="4479"/>
              </a:lnSpc>
            </a:pPr>
            <a:r>
              <a:rPr lang="en-US" sz="3318" spc="199">
                <a:solidFill>
                  <a:srgbClr val="000000"/>
                </a:solidFill>
                <a:latin typeface="DM Sans"/>
              </a:rPr>
              <a:t>• від аудиторних до самостійних;</a:t>
            </a:r>
          </a:p>
          <a:p>
            <a:pPr algn="ctr">
              <a:lnSpc>
                <a:spcPts val="4479"/>
              </a:lnSpc>
            </a:pPr>
            <a:r>
              <a:rPr lang="en-US" sz="3318" spc="199">
                <a:solidFill>
                  <a:srgbClr val="000000"/>
                </a:solidFill>
                <a:latin typeface="DM Sans"/>
              </a:rPr>
              <a:t>• від монологічних до діа(полі)логічних;</a:t>
            </a:r>
          </a:p>
          <a:p>
            <a:pPr algn="ctr">
              <a:lnSpc>
                <a:spcPts val="4479"/>
              </a:lnSpc>
            </a:pPr>
            <a:r>
              <a:rPr lang="en-US" sz="3318" spc="199">
                <a:solidFill>
                  <a:srgbClr val="000000"/>
                </a:solidFill>
                <a:latin typeface="DM Sans"/>
              </a:rPr>
              <a:t>• від ексклюзивних до інклюзивних;</a:t>
            </a:r>
          </a:p>
          <a:p>
            <a:pPr algn="ctr">
              <a:lnSpc>
                <a:spcPts val="4479"/>
              </a:lnSpc>
            </a:pPr>
            <a:r>
              <a:rPr lang="en-US" sz="3318" spc="199">
                <a:solidFill>
                  <a:srgbClr val="000000"/>
                </a:solidFill>
                <a:latin typeface="DM Sans"/>
              </a:rPr>
              <a:t>• від очних і заочних до очно-заочних;</a:t>
            </a:r>
          </a:p>
          <a:p>
            <a:pPr algn="ctr">
              <a:lnSpc>
                <a:spcPts val="4479"/>
              </a:lnSpc>
            </a:pPr>
            <a:r>
              <a:rPr lang="en-US" sz="3318" spc="199">
                <a:solidFill>
                  <a:srgbClr val="000000"/>
                </a:solidFill>
                <a:latin typeface="DM Sans"/>
              </a:rPr>
              <a:t>• від низькоефективних до високоефективних;</a:t>
            </a:r>
          </a:p>
          <a:p>
            <a:pPr algn="ctr">
              <a:lnSpc>
                <a:spcPts val="4479"/>
              </a:lnSpc>
            </a:pPr>
            <a:r>
              <a:rPr lang="en-US" sz="3318" spc="199">
                <a:solidFill>
                  <a:srgbClr val="000000"/>
                </a:solidFill>
                <a:latin typeface="DM Sans"/>
              </a:rPr>
              <a:t>• від низької інформаційної насиченості до високої;</a:t>
            </a:r>
          </a:p>
          <a:p>
            <a:pPr algn="ctr">
              <a:lnSpc>
                <a:spcPts val="4479"/>
              </a:lnSpc>
            </a:pPr>
            <a:r>
              <a:rPr lang="en-US" sz="3318" spc="199">
                <a:solidFill>
                  <a:srgbClr val="000000"/>
                </a:solidFill>
                <a:latin typeface="DM Sans"/>
              </a:rPr>
              <a:t>• від незбалансованості різних методів до їх системної оптимізації. </a:t>
            </a:r>
          </a:p>
          <a:p>
            <a:pPr marL="0" lvl="0" indent="0" algn="ctr">
              <a:lnSpc>
                <a:spcPts val="4479"/>
              </a:lnSpc>
              <a:spcBef>
                <a:spcPct val="0"/>
              </a:spcBef>
            </a:pPr>
            <a:endParaRPr lang="en-US" sz="3318" spc="199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67" y="1162050"/>
            <a:ext cx="7315066" cy="230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7"/>
              </a:lnSpc>
            </a:pPr>
            <a:r>
              <a:rPr lang="en-US" sz="6141">
                <a:solidFill>
                  <a:srgbClr val="000000"/>
                </a:solidFill>
                <a:latin typeface="DM Sans Bold"/>
              </a:rPr>
              <a:t>забезпечення якості викладання</a:t>
            </a:r>
          </a:p>
        </p:txBody>
      </p:sp>
      <p:sp>
        <p:nvSpPr>
          <p:cNvPr id="5" name="Freeform 5"/>
          <p:cNvSpPr/>
          <p:nvPr/>
        </p:nvSpPr>
        <p:spPr>
          <a:xfrm>
            <a:off x="-2329398" y="901798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5847044" y="9882374"/>
            <a:ext cx="3296956" cy="809253"/>
          </a:xfrm>
          <a:custGeom>
            <a:avLst/>
            <a:gdLst/>
            <a:ahLst/>
            <a:cxnLst/>
            <a:rect l="l" t="t" r="r" b="b"/>
            <a:pathLst>
              <a:path w="3296956" h="809253">
                <a:moveTo>
                  <a:pt x="0" y="0"/>
                </a:moveTo>
                <a:lnTo>
                  <a:pt x="3296956" y="0"/>
                </a:lnTo>
                <a:lnTo>
                  <a:pt x="3296956" y="809252"/>
                </a:lnTo>
                <a:lnTo>
                  <a:pt x="0" y="809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14494772" y="9017983"/>
            <a:ext cx="4427843" cy="3481392"/>
          </a:xfrm>
          <a:custGeom>
            <a:avLst/>
            <a:gdLst/>
            <a:ahLst/>
            <a:cxnLst/>
            <a:rect l="l" t="t" r="r" b="b"/>
            <a:pathLst>
              <a:path w="4427843" h="3481392">
                <a:moveTo>
                  <a:pt x="0" y="0"/>
                </a:moveTo>
                <a:lnTo>
                  <a:pt x="4427843" y="0"/>
                </a:lnTo>
                <a:lnTo>
                  <a:pt x="4427843" y="3481391"/>
                </a:lnTo>
                <a:lnTo>
                  <a:pt x="0" y="348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>
            <a:off x="-763398" y="-1534296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7" y="0"/>
                </a:lnTo>
                <a:lnTo>
                  <a:pt x="4899947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12801533" y="-3053980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>
            <a:off x="7495522" y="-3297794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2" name="Freeform 12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3" name="Freeform 13"/>
          <p:cNvSpPr/>
          <p:nvPr/>
        </p:nvSpPr>
        <p:spPr>
          <a:xfrm>
            <a:off x="4861154" y="-2102294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4" name="Freeform 14"/>
          <p:cNvSpPr/>
          <p:nvPr/>
        </p:nvSpPr>
        <p:spPr>
          <a:xfrm>
            <a:off x="17494810" y="2371030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5" name="Freeform 15"/>
          <p:cNvSpPr/>
          <p:nvPr/>
        </p:nvSpPr>
        <p:spPr>
          <a:xfrm>
            <a:off x="2570549" y="949682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6" name="Freeform 16"/>
          <p:cNvSpPr/>
          <p:nvPr/>
        </p:nvSpPr>
        <p:spPr>
          <a:xfrm rot="-5282649">
            <a:off x="16596506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8" y="0"/>
                </a:lnTo>
                <a:lnTo>
                  <a:pt x="3382988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7" name="Freeform 17"/>
          <p:cNvSpPr/>
          <p:nvPr/>
        </p:nvSpPr>
        <p:spPr>
          <a:xfrm>
            <a:off x="17259300" y="-971659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9"/>
                </a:lnTo>
                <a:lnTo>
                  <a:pt x="0" y="33426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3"/>
          <p:cNvSpPr txBox="1"/>
          <p:nvPr/>
        </p:nvSpPr>
        <p:spPr>
          <a:xfrm>
            <a:off x="778092" y="2922645"/>
            <a:ext cx="16796005" cy="66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провідної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парадигми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національної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системи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освіти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загальних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і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професійних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цілей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освіти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виховання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й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розвитку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провідних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методологічних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положень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і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установок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сучасної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загальної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дидактики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особливостей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змісту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методів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і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форм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роботи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конкретних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освітньо-виховних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систем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особливостей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змісту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професіограми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конкретного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спеціаліста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особливостей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змісту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і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методики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викладання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конкретної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навчальної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дисципліни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та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визначених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її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специфікою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вимог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до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добору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загальнодидактичних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методів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мети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завдання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змісту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матеріалу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та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дидактичного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задуму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конкретного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заняття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наявності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часу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на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вивчення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даної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теми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розділу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рівня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розумової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та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фізичної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підготовленості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uk-UA" sz="2718" spc="163" dirty="0">
                <a:solidFill>
                  <a:srgbClr val="000000"/>
                </a:solidFill>
                <a:latin typeface="DM Sans"/>
              </a:rPr>
              <a:t>здобувач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ів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рівня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оснащення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навчально-матеріальної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бази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педагогічної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майстерності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;</a:t>
            </a:r>
          </a:p>
          <a:p>
            <a:pPr marL="586910" lvl="1" indent="-293455" algn="l">
              <a:lnSpc>
                <a:spcPts val="3669"/>
              </a:lnSpc>
              <a:buAutoNum type="arabicPeriod"/>
            </a:pP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методичного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задуму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конкретного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заняття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718" spc="163" dirty="0" err="1">
                <a:solidFill>
                  <a:srgbClr val="000000"/>
                </a:solidFill>
                <a:latin typeface="DM Sans"/>
              </a:rPr>
              <a:t>тощо</a:t>
            </a:r>
            <a:r>
              <a:rPr lang="en-US" sz="2718" spc="163" dirty="0">
                <a:solidFill>
                  <a:srgbClr val="000000"/>
                </a:solidFill>
                <a:latin typeface="DM Sans"/>
              </a:rPr>
              <a:t>.</a:t>
            </a:r>
          </a:p>
          <a:p>
            <a:pPr marL="0" lvl="0" indent="0" algn="l">
              <a:lnSpc>
                <a:spcPts val="3669"/>
              </a:lnSpc>
              <a:spcBef>
                <a:spcPct val="0"/>
              </a:spcBef>
            </a:pPr>
            <a:endParaRPr lang="en-US" sz="2718" spc="163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67" y="1709674"/>
            <a:ext cx="9214219" cy="119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</a:pPr>
            <a:r>
              <a:rPr lang="en-US" sz="4841">
                <a:solidFill>
                  <a:srgbClr val="000000"/>
                </a:solidFill>
                <a:latin typeface="DM Sans Bold"/>
              </a:rPr>
              <a:t>добір методів викладання </a:t>
            </a:r>
          </a:p>
          <a:p>
            <a:pPr algn="ctr">
              <a:lnSpc>
                <a:spcPts val="4696"/>
              </a:lnSpc>
            </a:pPr>
            <a:r>
              <a:rPr lang="en-US" sz="4841">
                <a:solidFill>
                  <a:srgbClr val="000000"/>
                </a:solidFill>
                <a:latin typeface="DM Sans Bold"/>
              </a:rPr>
              <a:t>залежить від</a:t>
            </a:r>
          </a:p>
        </p:txBody>
      </p:sp>
      <p:sp>
        <p:nvSpPr>
          <p:cNvPr id="5" name="Freeform 5"/>
          <p:cNvSpPr/>
          <p:nvPr/>
        </p:nvSpPr>
        <p:spPr>
          <a:xfrm>
            <a:off x="-2329398" y="901798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5847044" y="9882374"/>
            <a:ext cx="3296956" cy="809253"/>
          </a:xfrm>
          <a:custGeom>
            <a:avLst/>
            <a:gdLst/>
            <a:ahLst/>
            <a:cxnLst/>
            <a:rect l="l" t="t" r="r" b="b"/>
            <a:pathLst>
              <a:path w="3296956" h="809253">
                <a:moveTo>
                  <a:pt x="0" y="0"/>
                </a:moveTo>
                <a:lnTo>
                  <a:pt x="3296956" y="0"/>
                </a:lnTo>
                <a:lnTo>
                  <a:pt x="3296956" y="809252"/>
                </a:lnTo>
                <a:lnTo>
                  <a:pt x="0" y="809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14494772" y="9017983"/>
            <a:ext cx="4427843" cy="3481392"/>
          </a:xfrm>
          <a:custGeom>
            <a:avLst/>
            <a:gdLst/>
            <a:ahLst/>
            <a:cxnLst/>
            <a:rect l="l" t="t" r="r" b="b"/>
            <a:pathLst>
              <a:path w="4427843" h="3481392">
                <a:moveTo>
                  <a:pt x="0" y="0"/>
                </a:moveTo>
                <a:lnTo>
                  <a:pt x="4427843" y="0"/>
                </a:lnTo>
                <a:lnTo>
                  <a:pt x="4427843" y="3481391"/>
                </a:lnTo>
                <a:lnTo>
                  <a:pt x="0" y="348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>
            <a:off x="-763398" y="-1534296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7" y="0"/>
                </a:lnTo>
                <a:lnTo>
                  <a:pt x="4899947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12801533" y="-3053980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>
            <a:off x="7495522" y="-3297794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2" name="Freeform 12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3" name="Freeform 13"/>
          <p:cNvSpPr/>
          <p:nvPr/>
        </p:nvSpPr>
        <p:spPr>
          <a:xfrm>
            <a:off x="4861154" y="-2102294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4" name="Freeform 14"/>
          <p:cNvSpPr/>
          <p:nvPr/>
        </p:nvSpPr>
        <p:spPr>
          <a:xfrm>
            <a:off x="17494810" y="2371030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5" name="Freeform 15"/>
          <p:cNvSpPr/>
          <p:nvPr/>
        </p:nvSpPr>
        <p:spPr>
          <a:xfrm>
            <a:off x="2570549" y="949682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6" name="Freeform 16"/>
          <p:cNvSpPr/>
          <p:nvPr/>
        </p:nvSpPr>
        <p:spPr>
          <a:xfrm rot="-5282649">
            <a:off x="16596506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8" y="0"/>
                </a:lnTo>
                <a:lnTo>
                  <a:pt x="3382988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7" name="Freeform 17"/>
          <p:cNvSpPr/>
          <p:nvPr/>
        </p:nvSpPr>
        <p:spPr>
          <a:xfrm>
            <a:off x="17259300" y="-971659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9"/>
                </a:lnTo>
                <a:lnTo>
                  <a:pt x="0" y="33426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994934" y="2091045"/>
            <a:ext cx="6264366" cy="6104909"/>
          </a:xfrm>
          <a:custGeom>
            <a:avLst/>
            <a:gdLst/>
            <a:ahLst/>
            <a:cxnLst/>
            <a:rect l="l" t="t" r="r" b="b"/>
            <a:pathLst>
              <a:path w="6264366" h="6104909">
                <a:moveTo>
                  <a:pt x="0" y="0"/>
                </a:moveTo>
                <a:lnTo>
                  <a:pt x="6264366" y="0"/>
                </a:lnTo>
                <a:lnTo>
                  <a:pt x="6264366" y="6104910"/>
                </a:lnTo>
                <a:lnTo>
                  <a:pt x="0" y="610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TextBox 4"/>
          <p:cNvSpPr txBox="1"/>
          <p:nvPr/>
        </p:nvSpPr>
        <p:spPr>
          <a:xfrm>
            <a:off x="1504950" y="2540530"/>
            <a:ext cx="7848753" cy="186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7400">
                <a:solidFill>
                  <a:srgbClr val="000000"/>
                </a:solidFill>
                <a:latin typeface="DM Sans Bold"/>
              </a:rPr>
              <a:t>Прийом викладання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4950" y="4807557"/>
            <a:ext cx="7848753" cy="66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49"/>
              </a:lnSpc>
              <a:spcBef>
                <a:spcPct val="0"/>
              </a:spcBef>
            </a:pPr>
            <a:r>
              <a:rPr lang="en-US" sz="2036" spc="122">
                <a:solidFill>
                  <a:srgbClr val="000000"/>
                </a:solidFill>
                <a:latin typeface="DM Sans"/>
              </a:rPr>
              <a:t> окремий  компонент  методу,  який  підсилює  його  ефективність,  тобто підсилювач методу, окремий крок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489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>
            <a:off x="9144000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5003948" y="-1890601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2" y="0"/>
                </a:lnTo>
                <a:lnTo>
                  <a:pt x="2892762" y="2919301"/>
                </a:lnTo>
                <a:lnTo>
                  <a:pt x="0" y="29193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 rot="-5282649">
            <a:off x="16004285" y="265374"/>
            <a:ext cx="4017207" cy="1370872"/>
          </a:xfrm>
          <a:custGeom>
            <a:avLst/>
            <a:gdLst/>
            <a:ahLst/>
            <a:cxnLst/>
            <a:rect l="l" t="t" r="r" b="b"/>
            <a:pathLst>
              <a:path w="4017207" h="1370872">
                <a:moveTo>
                  <a:pt x="0" y="0"/>
                </a:moveTo>
                <a:lnTo>
                  <a:pt x="4017207" y="0"/>
                </a:lnTo>
                <a:lnTo>
                  <a:pt x="4017207" y="1370872"/>
                </a:lnTo>
                <a:lnTo>
                  <a:pt x="0" y="1370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2" name="Freeform 12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3" name="Freeform 13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4" name="Freeform 14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5" name="Freeform 15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6" name="TextBox 16"/>
          <p:cNvSpPr txBox="1"/>
          <p:nvPr/>
        </p:nvSpPr>
        <p:spPr>
          <a:xfrm>
            <a:off x="3688802" y="4056920"/>
            <a:ext cx="10910396" cy="1109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3"/>
              </a:lnSpc>
            </a:pPr>
            <a:r>
              <a:rPr lang="en-US" sz="9198">
                <a:solidFill>
                  <a:srgbClr val="000000"/>
                </a:solidFill>
                <a:latin typeface="DM Sans Bold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994934" y="2091045"/>
            <a:ext cx="6264366" cy="6104909"/>
          </a:xfrm>
          <a:custGeom>
            <a:avLst/>
            <a:gdLst/>
            <a:ahLst/>
            <a:cxnLst/>
            <a:rect l="l" t="t" r="r" b="b"/>
            <a:pathLst>
              <a:path w="6264366" h="6104909">
                <a:moveTo>
                  <a:pt x="0" y="0"/>
                </a:moveTo>
                <a:lnTo>
                  <a:pt x="6264366" y="0"/>
                </a:lnTo>
                <a:lnTo>
                  <a:pt x="6264366" y="6104910"/>
                </a:lnTo>
                <a:lnTo>
                  <a:pt x="0" y="610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TextBox 4"/>
          <p:cNvSpPr txBox="1"/>
          <p:nvPr/>
        </p:nvSpPr>
        <p:spPr>
          <a:xfrm>
            <a:off x="1504950" y="2540530"/>
            <a:ext cx="7848753" cy="186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7400">
                <a:solidFill>
                  <a:srgbClr val="000000"/>
                </a:solidFill>
                <a:latin typeface="DM Sans Bold"/>
              </a:rPr>
              <a:t> технологія</a:t>
            </a:r>
          </a:p>
          <a:p>
            <a:pPr algn="l">
              <a:lnSpc>
                <a:spcPts val="7178"/>
              </a:lnSpc>
            </a:pPr>
            <a:r>
              <a:rPr lang="en-US" sz="7400">
                <a:solidFill>
                  <a:srgbClr val="000000"/>
                </a:solidFill>
                <a:latin typeface="DM Sans Bold"/>
              </a:rPr>
              <a:t>викладання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4950" y="4807557"/>
            <a:ext cx="7848753" cy="1347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49"/>
              </a:lnSpc>
              <a:spcBef>
                <a:spcPct val="0"/>
              </a:spcBef>
            </a:pPr>
            <a:r>
              <a:rPr lang="en-US" sz="2036" spc="122">
                <a:solidFill>
                  <a:srgbClr val="000000"/>
                </a:solidFill>
                <a:latin typeface="DM Sans"/>
              </a:rPr>
              <a:t>спеціальний набір форм, методів, способів, прийомів навчання та виховних засобів, системно використовуваних, що приводить завжди до досягнення прогнозованого освітнього результату 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489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>
            <a:off x="9144000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5003948" y="-1890601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2" y="0"/>
                </a:lnTo>
                <a:lnTo>
                  <a:pt x="2892762" y="2919301"/>
                </a:lnTo>
                <a:lnTo>
                  <a:pt x="0" y="29193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 rot="-5282649">
            <a:off x="16004285" y="265374"/>
            <a:ext cx="4017207" cy="1370872"/>
          </a:xfrm>
          <a:custGeom>
            <a:avLst/>
            <a:gdLst/>
            <a:ahLst/>
            <a:cxnLst/>
            <a:rect l="l" t="t" r="r" b="b"/>
            <a:pathLst>
              <a:path w="4017207" h="1370872">
                <a:moveTo>
                  <a:pt x="0" y="0"/>
                </a:moveTo>
                <a:lnTo>
                  <a:pt x="4017207" y="0"/>
                </a:lnTo>
                <a:lnTo>
                  <a:pt x="4017207" y="1370872"/>
                </a:lnTo>
                <a:lnTo>
                  <a:pt x="0" y="1370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994934" y="2091045"/>
            <a:ext cx="6264366" cy="6104909"/>
          </a:xfrm>
          <a:custGeom>
            <a:avLst/>
            <a:gdLst/>
            <a:ahLst/>
            <a:cxnLst/>
            <a:rect l="l" t="t" r="r" b="b"/>
            <a:pathLst>
              <a:path w="6264366" h="6104909">
                <a:moveTo>
                  <a:pt x="0" y="0"/>
                </a:moveTo>
                <a:lnTo>
                  <a:pt x="6264366" y="0"/>
                </a:lnTo>
                <a:lnTo>
                  <a:pt x="6264366" y="6104910"/>
                </a:lnTo>
                <a:lnTo>
                  <a:pt x="0" y="610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TextBox 4"/>
          <p:cNvSpPr txBox="1"/>
          <p:nvPr/>
        </p:nvSpPr>
        <p:spPr>
          <a:xfrm>
            <a:off x="1504950" y="2540530"/>
            <a:ext cx="7848753" cy="186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7400">
                <a:solidFill>
                  <a:srgbClr val="000000"/>
                </a:solidFill>
                <a:latin typeface="DM Sans Bold"/>
              </a:rPr>
              <a:t>Метод викладання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4950" y="4807557"/>
            <a:ext cx="7707571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1999" spc="119">
                <a:solidFill>
                  <a:srgbClr val="000000"/>
                </a:solidFill>
                <a:latin typeface="DM Sans"/>
              </a:rPr>
              <a:t>спосіб  взаємопов’язаної  діяльності  викладача  та  здобувачів освіти,  спрямований  на засвоєння  знань,  формування  умінь  і  навичок,  розвиток  професійних  та інтелектуальних здібностей здобувачів освіти як майбутніх спеціалістів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489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>
            <a:off x="9144000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5003948" y="-1890601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2" y="0"/>
                </a:lnTo>
                <a:lnTo>
                  <a:pt x="2892762" y="2919301"/>
                </a:lnTo>
                <a:lnTo>
                  <a:pt x="0" y="29193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 rot="-5282649">
            <a:off x="16004285" y="265374"/>
            <a:ext cx="4017207" cy="1370872"/>
          </a:xfrm>
          <a:custGeom>
            <a:avLst/>
            <a:gdLst/>
            <a:ahLst/>
            <a:cxnLst/>
            <a:rect l="l" t="t" r="r" b="b"/>
            <a:pathLst>
              <a:path w="4017207" h="1370872">
                <a:moveTo>
                  <a:pt x="0" y="0"/>
                </a:moveTo>
                <a:lnTo>
                  <a:pt x="4017207" y="0"/>
                </a:lnTo>
                <a:lnTo>
                  <a:pt x="4017207" y="1370872"/>
                </a:lnTo>
                <a:lnTo>
                  <a:pt x="0" y="1370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3"/>
          <p:cNvSpPr txBox="1"/>
          <p:nvPr/>
        </p:nvSpPr>
        <p:spPr>
          <a:xfrm>
            <a:off x="1504950" y="3172436"/>
            <a:ext cx="7025086" cy="217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42"/>
              </a:lnSpc>
            </a:pPr>
            <a:r>
              <a:rPr lang="en-US" sz="8600">
                <a:solidFill>
                  <a:srgbClr val="000000"/>
                </a:solidFill>
                <a:latin typeface="DM Sans Bold"/>
              </a:rPr>
              <a:t>метод викладання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84781" y="6044780"/>
            <a:ext cx="7025086" cy="51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4"/>
              </a:lnSpc>
              <a:spcBef>
                <a:spcPct val="0"/>
              </a:spcBef>
            </a:pPr>
            <a:r>
              <a:rPr lang="en-US" sz="3099" spc="185">
                <a:solidFill>
                  <a:srgbClr val="000000"/>
                </a:solidFill>
                <a:latin typeface="DM Sans"/>
              </a:rPr>
              <a:t>В.О.Онищук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975489" y="1170261"/>
            <a:ext cx="6998061" cy="2561528"/>
            <a:chOff x="0" y="0"/>
            <a:chExt cx="2342659" cy="8574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91672" y="2024301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</a:rPr>
              <a:t>01.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975489" y="3862348"/>
            <a:ext cx="6998061" cy="2561528"/>
            <a:chOff x="0" y="0"/>
            <a:chExt cx="2342659" cy="8574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73952" y="6696772"/>
            <a:ext cx="6998061" cy="2561528"/>
            <a:chOff x="0" y="0"/>
            <a:chExt cx="2342659" cy="8574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491672" y="4717783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</a:rPr>
              <a:t>02.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91672" y="7411266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</a:rPr>
              <a:t>03.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24657" y="4282425"/>
            <a:ext cx="4320631" cy="195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58"/>
              </a:lnSpc>
              <a:spcBef>
                <a:spcPct val="0"/>
              </a:spcBef>
            </a:pPr>
            <a:r>
              <a:rPr lang="en-US" sz="2932" spc="46">
                <a:solidFill>
                  <a:srgbClr val="000000"/>
                </a:solidFill>
                <a:latin typeface="DM Sans"/>
              </a:rPr>
              <a:t>навчально-пізнавальна діяльність учнів (учіння)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30405" y="6871551"/>
            <a:ext cx="4509134" cy="246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5"/>
              </a:lnSpc>
            </a:pPr>
            <a:r>
              <a:rPr lang="en-US" sz="2900" spc="46">
                <a:solidFill>
                  <a:srgbClr val="000000"/>
                </a:solidFill>
                <a:latin typeface="DM Sans"/>
              </a:rPr>
              <a:t>специфіка їхньої діяльності щодо досягнення цілей навчання.</a:t>
            </a:r>
          </a:p>
          <a:p>
            <a:pPr marL="0" lvl="0" indent="0" algn="just">
              <a:lnSpc>
                <a:spcPts val="3915"/>
              </a:lnSpc>
              <a:spcBef>
                <a:spcPct val="0"/>
              </a:spcBef>
            </a:pPr>
            <a:endParaRPr lang="en-US" sz="2900" spc="46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-848571" y="8919661"/>
            <a:ext cx="3870946" cy="950141"/>
          </a:xfrm>
          <a:custGeom>
            <a:avLst/>
            <a:gdLst/>
            <a:ahLst/>
            <a:cxnLst/>
            <a:rect l="l" t="t" r="r" b="b"/>
            <a:pathLst>
              <a:path w="3870946" h="950141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" name="Freeform 20"/>
          <p:cNvSpPr/>
          <p:nvPr/>
        </p:nvSpPr>
        <p:spPr>
          <a:xfrm>
            <a:off x="4472906" y="-2364815"/>
            <a:ext cx="4980952" cy="3731186"/>
          </a:xfrm>
          <a:custGeom>
            <a:avLst/>
            <a:gdLst/>
            <a:ahLst/>
            <a:cxnLst/>
            <a:rect l="l" t="t" r="r" b="b"/>
            <a:pathLst>
              <a:path w="4980952" h="3731186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21" name="Freeform 21"/>
          <p:cNvSpPr/>
          <p:nvPr/>
        </p:nvSpPr>
        <p:spPr>
          <a:xfrm>
            <a:off x="3431074" y="8919661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22" name="Freeform 22"/>
          <p:cNvSpPr/>
          <p:nvPr/>
        </p:nvSpPr>
        <p:spPr>
          <a:xfrm>
            <a:off x="-848571" y="-744412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23" name="TextBox 23"/>
          <p:cNvSpPr txBox="1"/>
          <p:nvPr/>
        </p:nvSpPr>
        <p:spPr>
          <a:xfrm>
            <a:off x="12218908" y="2022117"/>
            <a:ext cx="4132127" cy="246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4"/>
              </a:lnSpc>
            </a:pPr>
            <a:r>
              <a:rPr lang="en-US" sz="2899" spc="46">
                <a:solidFill>
                  <a:srgbClr val="000000"/>
                </a:solidFill>
                <a:latin typeface="DM Sans"/>
              </a:rPr>
              <a:t>навчальна роботу педагога (викладання);</a:t>
            </a:r>
          </a:p>
          <a:p>
            <a:pPr algn="just">
              <a:lnSpc>
                <a:spcPts val="3914"/>
              </a:lnSpc>
            </a:pPr>
            <a:endParaRPr lang="en-US" sz="2899" spc="46">
              <a:solidFill>
                <a:srgbClr val="000000"/>
              </a:solidFill>
              <a:latin typeface="DM Sans"/>
            </a:endParaRPr>
          </a:p>
          <a:p>
            <a:pPr marL="0" lvl="0" indent="0" algn="just">
              <a:lnSpc>
                <a:spcPts val="3914"/>
              </a:lnSpc>
              <a:spcBef>
                <a:spcPct val="0"/>
              </a:spcBef>
            </a:pPr>
            <a:endParaRPr lang="en-US" sz="2899" spc="46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1672061" y="1025292"/>
            <a:ext cx="5587239" cy="2662922"/>
            <a:chOff x="0" y="0"/>
            <a:chExt cx="2065940" cy="9846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5940" cy="984643"/>
            </a:xfrm>
            <a:custGeom>
              <a:avLst/>
              <a:gdLst/>
              <a:ahLst/>
              <a:cxnLst/>
              <a:rect l="l" t="t" r="r" b="b"/>
              <a:pathLst>
                <a:path w="2065940" h="984643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8AB7E2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72061" y="3766009"/>
            <a:ext cx="5587239" cy="2662922"/>
            <a:chOff x="0" y="0"/>
            <a:chExt cx="2065940" cy="9846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65940" cy="984643"/>
            </a:xfrm>
            <a:custGeom>
              <a:avLst/>
              <a:gdLst/>
              <a:ahLst/>
              <a:cxnLst/>
              <a:rect l="l" t="t" r="r" b="b"/>
              <a:pathLst>
                <a:path w="2065940" h="984643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8AB7E2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68192" y="6505131"/>
            <a:ext cx="5587239" cy="2662922"/>
            <a:chOff x="0" y="0"/>
            <a:chExt cx="2065940" cy="9846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65940" cy="984643"/>
            </a:xfrm>
            <a:custGeom>
              <a:avLst/>
              <a:gdLst/>
              <a:ahLst/>
              <a:cxnLst/>
              <a:rect l="l" t="t" r="r" b="b"/>
              <a:pathLst>
                <a:path w="2065940" h="984643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8AB7E2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5587239" cy="2662922"/>
            <a:chOff x="0" y="0"/>
            <a:chExt cx="2065940" cy="9846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65940" cy="984643"/>
            </a:xfrm>
            <a:custGeom>
              <a:avLst/>
              <a:gdLst/>
              <a:ahLst/>
              <a:cxnLst/>
              <a:rect l="l" t="t" r="r" b="b"/>
              <a:pathLst>
                <a:path w="2065940" h="984643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8AB7E2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3812039"/>
            <a:ext cx="5587239" cy="2662922"/>
            <a:chOff x="0" y="0"/>
            <a:chExt cx="2065940" cy="9846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65940" cy="984643"/>
            </a:xfrm>
            <a:custGeom>
              <a:avLst/>
              <a:gdLst/>
              <a:ahLst/>
              <a:cxnLst/>
              <a:rect l="l" t="t" r="r" b="b"/>
              <a:pathLst>
                <a:path w="2065940" h="984643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8AB7E2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62844" y="6631790"/>
            <a:ext cx="5587239" cy="2662922"/>
            <a:chOff x="0" y="0"/>
            <a:chExt cx="2065940" cy="9846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65940" cy="984643"/>
            </a:xfrm>
            <a:custGeom>
              <a:avLst/>
              <a:gdLst/>
              <a:ahLst/>
              <a:cxnLst/>
              <a:rect l="l" t="t" r="r" b="b"/>
              <a:pathLst>
                <a:path w="2065940" h="984643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8AB7E2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7900054">
            <a:off x="7348622" y="2133028"/>
            <a:ext cx="1012981" cy="454921"/>
          </a:xfrm>
          <a:custGeom>
            <a:avLst/>
            <a:gdLst/>
            <a:ahLst/>
            <a:cxnLst/>
            <a:rect l="l" t="t" r="r" b="b"/>
            <a:pathLst>
              <a:path w="1012981" h="454921">
                <a:moveTo>
                  <a:pt x="0" y="0"/>
                </a:moveTo>
                <a:lnTo>
                  <a:pt x="1012982" y="0"/>
                </a:lnTo>
                <a:lnTo>
                  <a:pt x="1012982" y="454921"/>
                </a:lnTo>
                <a:lnTo>
                  <a:pt x="0" y="45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/>
          <p:cNvSpPr/>
          <p:nvPr/>
        </p:nvSpPr>
        <p:spPr>
          <a:xfrm rot="-2700000">
            <a:off x="10017119" y="2144497"/>
            <a:ext cx="1012981" cy="454921"/>
          </a:xfrm>
          <a:custGeom>
            <a:avLst/>
            <a:gdLst/>
            <a:ahLst/>
            <a:cxnLst/>
            <a:rect l="l" t="t" r="r" b="b"/>
            <a:pathLst>
              <a:path w="1012981" h="454921">
                <a:moveTo>
                  <a:pt x="0" y="0"/>
                </a:moveTo>
                <a:lnTo>
                  <a:pt x="1012982" y="0"/>
                </a:lnTo>
                <a:lnTo>
                  <a:pt x="1012982" y="454921"/>
                </a:lnTo>
                <a:lnTo>
                  <a:pt x="0" y="45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3" name="Freeform 23"/>
          <p:cNvSpPr/>
          <p:nvPr/>
        </p:nvSpPr>
        <p:spPr>
          <a:xfrm rot="3209977">
            <a:off x="9982257" y="7689589"/>
            <a:ext cx="1012981" cy="454921"/>
          </a:xfrm>
          <a:custGeom>
            <a:avLst/>
            <a:gdLst/>
            <a:ahLst/>
            <a:cxnLst/>
            <a:rect l="l" t="t" r="r" b="b"/>
            <a:pathLst>
              <a:path w="1012981" h="454921">
                <a:moveTo>
                  <a:pt x="0" y="0"/>
                </a:moveTo>
                <a:lnTo>
                  <a:pt x="1012981" y="0"/>
                </a:lnTo>
                <a:lnTo>
                  <a:pt x="1012981" y="454921"/>
                </a:lnTo>
                <a:lnTo>
                  <a:pt x="0" y="45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4" name="Freeform 24"/>
          <p:cNvSpPr/>
          <p:nvPr/>
        </p:nvSpPr>
        <p:spPr>
          <a:xfrm rot="7866361">
            <a:off x="7243302" y="7665457"/>
            <a:ext cx="1012981" cy="454921"/>
          </a:xfrm>
          <a:custGeom>
            <a:avLst/>
            <a:gdLst/>
            <a:ahLst/>
            <a:cxnLst/>
            <a:rect l="l" t="t" r="r" b="b"/>
            <a:pathLst>
              <a:path w="1012981" h="454921">
                <a:moveTo>
                  <a:pt x="0" y="0"/>
                </a:moveTo>
                <a:lnTo>
                  <a:pt x="1012982" y="0"/>
                </a:lnTo>
                <a:lnTo>
                  <a:pt x="1012982" y="454921"/>
                </a:lnTo>
                <a:lnTo>
                  <a:pt x="0" y="45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5" name="Freeform 25"/>
          <p:cNvSpPr/>
          <p:nvPr/>
        </p:nvSpPr>
        <p:spPr>
          <a:xfrm>
            <a:off x="1264609" y="1499419"/>
            <a:ext cx="1829699" cy="1745076"/>
          </a:xfrm>
          <a:custGeom>
            <a:avLst/>
            <a:gdLst/>
            <a:ahLst/>
            <a:cxnLst/>
            <a:rect l="l" t="t" r="r" b="b"/>
            <a:pathLst>
              <a:path w="1829699" h="1745076">
                <a:moveTo>
                  <a:pt x="0" y="0"/>
                </a:moveTo>
                <a:lnTo>
                  <a:pt x="1829699" y="0"/>
                </a:lnTo>
                <a:lnTo>
                  <a:pt x="1829699" y="1745076"/>
                </a:lnTo>
                <a:lnTo>
                  <a:pt x="0" y="1745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6" name="Freeform 26"/>
          <p:cNvSpPr/>
          <p:nvPr/>
        </p:nvSpPr>
        <p:spPr>
          <a:xfrm>
            <a:off x="1408646" y="4112341"/>
            <a:ext cx="1541626" cy="2055501"/>
          </a:xfrm>
          <a:custGeom>
            <a:avLst/>
            <a:gdLst/>
            <a:ahLst/>
            <a:cxnLst/>
            <a:rect l="l" t="t" r="r" b="b"/>
            <a:pathLst>
              <a:path w="1541626" h="2055501">
                <a:moveTo>
                  <a:pt x="0" y="0"/>
                </a:moveTo>
                <a:lnTo>
                  <a:pt x="1541625" y="0"/>
                </a:lnTo>
                <a:lnTo>
                  <a:pt x="1541625" y="2055502"/>
                </a:lnTo>
                <a:lnTo>
                  <a:pt x="0" y="20555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7" name="Freeform 27"/>
          <p:cNvSpPr/>
          <p:nvPr/>
        </p:nvSpPr>
        <p:spPr>
          <a:xfrm>
            <a:off x="1206092" y="7066570"/>
            <a:ext cx="1946733" cy="1700958"/>
          </a:xfrm>
          <a:custGeom>
            <a:avLst/>
            <a:gdLst/>
            <a:ahLst/>
            <a:cxnLst/>
            <a:rect l="l" t="t" r="r" b="b"/>
            <a:pathLst>
              <a:path w="1946733" h="1700958">
                <a:moveTo>
                  <a:pt x="0" y="0"/>
                </a:moveTo>
                <a:lnTo>
                  <a:pt x="1946733" y="0"/>
                </a:lnTo>
                <a:lnTo>
                  <a:pt x="1946733" y="1700958"/>
                </a:lnTo>
                <a:lnTo>
                  <a:pt x="0" y="17009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8" name="Freeform 28"/>
          <p:cNvSpPr/>
          <p:nvPr/>
        </p:nvSpPr>
        <p:spPr>
          <a:xfrm>
            <a:off x="12118917" y="1547255"/>
            <a:ext cx="1521152" cy="1697240"/>
          </a:xfrm>
          <a:custGeom>
            <a:avLst/>
            <a:gdLst/>
            <a:ahLst/>
            <a:cxnLst/>
            <a:rect l="l" t="t" r="r" b="b"/>
            <a:pathLst>
              <a:path w="1521152" h="1697240">
                <a:moveTo>
                  <a:pt x="0" y="0"/>
                </a:moveTo>
                <a:lnTo>
                  <a:pt x="1521151" y="0"/>
                </a:lnTo>
                <a:lnTo>
                  <a:pt x="1521151" y="1697240"/>
                </a:lnTo>
                <a:lnTo>
                  <a:pt x="0" y="1697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9" name="Freeform 29"/>
          <p:cNvSpPr/>
          <p:nvPr/>
        </p:nvSpPr>
        <p:spPr>
          <a:xfrm>
            <a:off x="11944417" y="7131683"/>
            <a:ext cx="1907691" cy="1635845"/>
          </a:xfrm>
          <a:custGeom>
            <a:avLst/>
            <a:gdLst/>
            <a:ahLst/>
            <a:cxnLst/>
            <a:rect l="l" t="t" r="r" b="b"/>
            <a:pathLst>
              <a:path w="1907691" h="1635845">
                <a:moveTo>
                  <a:pt x="0" y="0"/>
                </a:moveTo>
                <a:lnTo>
                  <a:pt x="1907692" y="0"/>
                </a:lnTo>
                <a:lnTo>
                  <a:pt x="1907692" y="1635845"/>
                </a:lnTo>
                <a:lnTo>
                  <a:pt x="0" y="16358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0" name="Freeform 30"/>
          <p:cNvSpPr/>
          <p:nvPr/>
        </p:nvSpPr>
        <p:spPr>
          <a:xfrm>
            <a:off x="12016656" y="4273120"/>
            <a:ext cx="1776392" cy="1676470"/>
          </a:xfrm>
          <a:custGeom>
            <a:avLst/>
            <a:gdLst/>
            <a:ahLst/>
            <a:cxnLst/>
            <a:rect l="l" t="t" r="r" b="b"/>
            <a:pathLst>
              <a:path w="1776392" h="1676470">
                <a:moveTo>
                  <a:pt x="0" y="0"/>
                </a:moveTo>
                <a:lnTo>
                  <a:pt x="1776392" y="0"/>
                </a:lnTo>
                <a:lnTo>
                  <a:pt x="1776392" y="1676470"/>
                </a:lnTo>
                <a:lnTo>
                  <a:pt x="0" y="16764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1" name="TextBox 31"/>
          <p:cNvSpPr txBox="1"/>
          <p:nvPr/>
        </p:nvSpPr>
        <p:spPr>
          <a:xfrm>
            <a:off x="3455525" y="1451794"/>
            <a:ext cx="2816627" cy="31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81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DM Sans Bold"/>
              </a:rPr>
              <a:t>проект Тюнінг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143344" y="7018945"/>
            <a:ext cx="2824720" cy="127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1771">
                <a:solidFill>
                  <a:srgbClr val="000000"/>
                </a:solidFill>
                <a:latin typeface="DM Sans Bold"/>
              </a:rPr>
              <a:t>За рівнем активності</a:t>
            </a:r>
          </a:p>
          <a:p>
            <a:pPr algn="l">
              <a:lnSpc>
                <a:spcPts val="2639"/>
              </a:lnSpc>
            </a:pPr>
            <a:r>
              <a:rPr lang="en-US" sz="1771">
                <a:solidFill>
                  <a:srgbClr val="000000"/>
                </a:solidFill>
                <a:latin typeface="DM Sans"/>
              </a:rPr>
              <a:t> (Є.Я. Голант)</a:t>
            </a:r>
          </a:p>
          <a:p>
            <a:pPr algn="l">
              <a:lnSpc>
                <a:spcPts val="2490"/>
              </a:lnSpc>
            </a:pPr>
            <a:r>
              <a:rPr lang="en-US" sz="1671">
                <a:solidFill>
                  <a:srgbClr val="000000"/>
                </a:solidFill>
                <a:latin typeface="DM Sans Bold"/>
              </a:rPr>
              <a:t>активні</a:t>
            </a:r>
          </a:p>
          <a:p>
            <a:pPr marL="0" lvl="0" indent="0" algn="l">
              <a:lnSpc>
                <a:spcPts val="2490"/>
              </a:lnSpc>
              <a:spcBef>
                <a:spcPct val="0"/>
              </a:spcBef>
            </a:pPr>
            <a:r>
              <a:rPr lang="en-US" sz="1671">
                <a:solidFill>
                  <a:srgbClr val="000000"/>
                </a:solidFill>
                <a:latin typeface="DM Sans Bold"/>
              </a:rPr>
              <a:t>пасивні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214283" y="6659993"/>
            <a:ext cx="3299113" cy="263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1"/>
              </a:lnSpc>
            </a:pPr>
            <a:r>
              <a:rPr lang="en-US" sz="1752">
                <a:solidFill>
                  <a:srgbClr val="000000"/>
                </a:solidFill>
                <a:latin typeface="DM Sans Bold"/>
              </a:rPr>
              <a:t>За джерелом отримання знань</a:t>
            </a:r>
            <a:r>
              <a:rPr lang="en-US" sz="1752">
                <a:solidFill>
                  <a:srgbClr val="000000"/>
                </a:solidFill>
                <a:latin typeface="DM Sans"/>
              </a:rPr>
              <a:t> </a:t>
            </a:r>
          </a:p>
          <a:p>
            <a:pPr algn="l">
              <a:lnSpc>
                <a:spcPts val="2313"/>
              </a:lnSpc>
            </a:pPr>
            <a:endParaRPr lang="en-US" sz="1752">
              <a:solidFill>
                <a:srgbClr val="000000"/>
              </a:solidFill>
              <a:latin typeface="DM Sans"/>
            </a:endParaRPr>
          </a:p>
          <a:p>
            <a:pPr algn="l">
              <a:lnSpc>
                <a:spcPts val="2313"/>
              </a:lnSpc>
            </a:pPr>
            <a:r>
              <a:rPr lang="en-US" sz="1552">
                <a:solidFill>
                  <a:srgbClr val="000000"/>
                </a:solidFill>
                <a:latin typeface="DM Sans"/>
              </a:rPr>
              <a:t>   (М.М. Верзилін, Є.І. Перовський,  </a:t>
            </a:r>
          </a:p>
          <a:p>
            <a:pPr algn="l">
              <a:lnSpc>
                <a:spcPts val="2313"/>
              </a:lnSpc>
            </a:pPr>
            <a:r>
              <a:rPr lang="en-US" sz="1552">
                <a:solidFill>
                  <a:srgbClr val="000000"/>
                </a:solidFill>
                <a:latin typeface="DM Sans"/>
              </a:rPr>
              <a:t>      Д.О. Лордкипанидзе) </a:t>
            </a:r>
          </a:p>
          <a:p>
            <a:pPr algn="l">
              <a:lnSpc>
                <a:spcPts val="2313"/>
              </a:lnSpc>
            </a:pPr>
            <a:r>
              <a:rPr lang="en-US" sz="1552">
                <a:solidFill>
                  <a:srgbClr val="000000"/>
                </a:solidFill>
                <a:latin typeface="DM Sans Bold"/>
              </a:rPr>
              <a:t>словесні </a:t>
            </a:r>
          </a:p>
          <a:p>
            <a:pPr algn="l">
              <a:lnSpc>
                <a:spcPts val="2313"/>
              </a:lnSpc>
            </a:pPr>
            <a:r>
              <a:rPr lang="en-US" sz="1552">
                <a:solidFill>
                  <a:srgbClr val="000000"/>
                </a:solidFill>
                <a:latin typeface="DM Sans Bold"/>
              </a:rPr>
              <a:t>наочні</a:t>
            </a:r>
          </a:p>
          <a:p>
            <a:pPr algn="l">
              <a:lnSpc>
                <a:spcPts val="2313"/>
              </a:lnSpc>
            </a:pPr>
            <a:r>
              <a:rPr lang="en-US" sz="1552">
                <a:solidFill>
                  <a:srgbClr val="000000"/>
                </a:solidFill>
                <a:latin typeface="DM Sans Bold"/>
              </a:rPr>
              <a:t>практичні</a:t>
            </a:r>
          </a:p>
          <a:p>
            <a:pPr marL="0" lvl="0" indent="0" algn="l">
              <a:lnSpc>
                <a:spcPts val="2313"/>
              </a:lnSpc>
            </a:pPr>
            <a:endParaRPr lang="en-US" sz="1552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458475" y="4282969"/>
            <a:ext cx="2816627" cy="64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81"/>
              </a:lnSpc>
            </a:pPr>
            <a:r>
              <a:rPr lang="en-US" sz="1799">
                <a:solidFill>
                  <a:srgbClr val="000000"/>
                </a:solidFill>
                <a:latin typeface="DM Sans Bold"/>
              </a:rPr>
              <a:t>комплексні класифікації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640068" y="1053329"/>
            <a:ext cx="3500337" cy="263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1747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7">
                <a:solidFill>
                  <a:srgbClr val="000000"/>
                </a:solidFill>
                <a:latin typeface="DM Sans Bold"/>
              </a:rPr>
              <a:t>За характером пізнавальної діяльності  </a:t>
            </a:r>
          </a:p>
          <a:p>
            <a:pPr algn="l">
              <a:lnSpc>
                <a:spcPts val="2306"/>
              </a:lnSpc>
            </a:pPr>
            <a:r>
              <a:rPr lang="en-US" sz="1547">
                <a:solidFill>
                  <a:srgbClr val="000000"/>
                </a:solidFill>
                <a:latin typeface="DM Sans"/>
              </a:rPr>
              <a:t>      (І.Я. Лернер, М.Н. Скаткін) </a:t>
            </a:r>
            <a:r>
              <a:rPr lang="en-US" sz="1547">
                <a:solidFill>
                  <a:srgbClr val="000000"/>
                </a:solidFill>
                <a:latin typeface="DM Sans Bold"/>
              </a:rPr>
              <a:t>Пояснювально-ілюстративні </a:t>
            </a:r>
          </a:p>
          <a:p>
            <a:pPr algn="l">
              <a:lnSpc>
                <a:spcPts val="2306"/>
              </a:lnSpc>
            </a:pPr>
            <a:r>
              <a:rPr lang="en-US" sz="1547">
                <a:solidFill>
                  <a:srgbClr val="000000"/>
                </a:solidFill>
                <a:latin typeface="DM Sans Bold"/>
              </a:rPr>
              <a:t>(інформаційно-рецептивні) </a:t>
            </a:r>
          </a:p>
          <a:p>
            <a:pPr algn="l">
              <a:lnSpc>
                <a:spcPts val="2306"/>
              </a:lnSpc>
            </a:pPr>
            <a:r>
              <a:rPr lang="en-US" sz="1547">
                <a:solidFill>
                  <a:srgbClr val="000000"/>
                </a:solidFill>
                <a:latin typeface="DM Sans Bold"/>
              </a:rPr>
              <a:t>Репродуктивні </a:t>
            </a:r>
          </a:p>
          <a:p>
            <a:pPr algn="l">
              <a:lnSpc>
                <a:spcPts val="2306"/>
              </a:lnSpc>
            </a:pPr>
            <a:r>
              <a:rPr lang="en-US" sz="1547">
                <a:solidFill>
                  <a:srgbClr val="000000"/>
                </a:solidFill>
                <a:latin typeface="DM Sans Bold"/>
              </a:rPr>
              <a:t>Проблемного викладу </a:t>
            </a:r>
          </a:p>
          <a:p>
            <a:pPr algn="l">
              <a:lnSpc>
                <a:spcPts val="2306"/>
              </a:lnSpc>
            </a:pPr>
            <a:r>
              <a:rPr lang="en-US" sz="1547">
                <a:solidFill>
                  <a:srgbClr val="000000"/>
                </a:solidFill>
                <a:latin typeface="DM Sans Bold"/>
              </a:rPr>
              <a:t>Частково-пошукові (евристичні) </a:t>
            </a:r>
          </a:p>
          <a:p>
            <a:pPr marL="0" lvl="0" indent="0" algn="l">
              <a:lnSpc>
                <a:spcPts val="2306"/>
              </a:lnSpc>
            </a:pPr>
            <a:r>
              <a:rPr lang="en-US" sz="1547">
                <a:solidFill>
                  <a:srgbClr val="000000"/>
                </a:solidFill>
                <a:latin typeface="DM Sans Bold"/>
              </a:rPr>
              <a:t>Дослідницькі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615939" y="4202444"/>
            <a:ext cx="5095917" cy="75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12"/>
              </a:lnSpc>
              <a:spcBef>
                <a:spcPct val="0"/>
              </a:spcBef>
            </a:pPr>
            <a:r>
              <a:rPr lang="en-US" sz="5786">
                <a:solidFill>
                  <a:srgbClr val="000000"/>
                </a:solidFill>
                <a:latin typeface="DM Sans Bold"/>
              </a:rPr>
              <a:t>класифікації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479321" y="5543444"/>
            <a:ext cx="3563270" cy="40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2"/>
              </a:lnSpc>
            </a:pPr>
            <a:r>
              <a:rPr lang="en-US" sz="2900">
                <a:solidFill>
                  <a:srgbClr val="000000"/>
                </a:solidFill>
                <a:latin typeface="DM Sans"/>
              </a:rPr>
              <a:t>методів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852109" y="3844004"/>
            <a:ext cx="3407191" cy="253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1890">
                <a:solidFill>
                  <a:srgbClr val="000000"/>
                </a:solidFill>
                <a:latin typeface="Open Sans Bold"/>
              </a:rPr>
              <a:t>За дидактичною метою</a:t>
            </a:r>
            <a:r>
              <a:rPr lang="en-US" sz="1890">
                <a:solidFill>
                  <a:srgbClr val="000000"/>
                </a:solidFill>
                <a:latin typeface="Open Sans Light"/>
              </a:rPr>
              <a:t>  </a:t>
            </a:r>
          </a:p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1890">
                <a:solidFill>
                  <a:srgbClr val="000000"/>
                </a:solidFill>
                <a:latin typeface="Open Sans Light"/>
              </a:rPr>
              <a:t>    (М.А. Данилов, Б.П. Єсіпов)</a:t>
            </a:r>
          </a:p>
          <a:p>
            <a:pPr algn="ctr">
              <a:lnSpc>
                <a:spcPts val="2086"/>
              </a:lnSpc>
              <a:spcBef>
                <a:spcPct val="0"/>
              </a:spcBef>
            </a:pPr>
            <a:r>
              <a:rPr lang="en-US" sz="1490">
                <a:solidFill>
                  <a:srgbClr val="000000"/>
                </a:solidFill>
                <a:latin typeface="Open Sans Bold"/>
              </a:rPr>
              <a:t>Методи набуття нових знань </a:t>
            </a:r>
          </a:p>
          <a:p>
            <a:pPr algn="ctr">
              <a:lnSpc>
                <a:spcPts val="2086"/>
              </a:lnSpc>
              <a:spcBef>
                <a:spcPct val="0"/>
              </a:spcBef>
            </a:pPr>
            <a:r>
              <a:rPr lang="en-US" sz="1490">
                <a:solidFill>
                  <a:srgbClr val="000000"/>
                </a:solidFill>
                <a:latin typeface="Open Sans Bold"/>
              </a:rPr>
              <a:t>Методи формування умінь і навичок </a:t>
            </a:r>
          </a:p>
          <a:p>
            <a:pPr algn="ctr">
              <a:lnSpc>
                <a:spcPts val="2086"/>
              </a:lnSpc>
              <a:spcBef>
                <a:spcPct val="0"/>
              </a:spcBef>
            </a:pPr>
            <a:r>
              <a:rPr lang="en-US" sz="1490">
                <a:solidFill>
                  <a:srgbClr val="000000"/>
                </a:solidFill>
                <a:latin typeface="Open Sans Bold"/>
              </a:rPr>
              <a:t> Методи використання знань </a:t>
            </a:r>
          </a:p>
          <a:p>
            <a:pPr algn="ctr">
              <a:lnSpc>
                <a:spcPts val="2086"/>
              </a:lnSpc>
              <a:spcBef>
                <a:spcPct val="0"/>
              </a:spcBef>
            </a:pPr>
            <a:r>
              <a:rPr lang="en-US" sz="1490">
                <a:solidFill>
                  <a:srgbClr val="000000"/>
                </a:solidFill>
                <a:latin typeface="Open Sans Bold"/>
              </a:rPr>
              <a:t> Методи закріплення та перевірки знань, умінь і навичок</a:t>
            </a:r>
            <a:r>
              <a:rPr lang="en-US" sz="149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1890">
                <a:solidFill>
                  <a:srgbClr val="000000"/>
                </a:solidFill>
                <a:latin typeface="Open Sans Light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AutoShape 3"/>
          <p:cNvSpPr/>
          <p:nvPr/>
        </p:nvSpPr>
        <p:spPr>
          <a:xfrm>
            <a:off x="-886757" y="5074942"/>
            <a:ext cx="20061513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4" name="Group 4"/>
          <p:cNvGrpSpPr/>
          <p:nvPr/>
        </p:nvGrpSpPr>
        <p:grpSpPr>
          <a:xfrm>
            <a:off x="3736259" y="4823914"/>
            <a:ext cx="502056" cy="50205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6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46537" y="4857014"/>
            <a:ext cx="502056" cy="50205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41124" y="4823914"/>
            <a:ext cx="502056" cy="50205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6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129105" y="4823914"/>
            <a:ext cx="502056" cy="5020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6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732501" y="1907439"/>
            <a:ext cx="8822997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73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DM Sans Bold"/>
              </a:rPr>
              <a:t>навчальні заняття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8078" y="5495510"/>
            <a:ext cx="219732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000000"/>
                </a:solidFill>
                <a:latin typeface="DM Sans Bold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50312" y="5495510"/>
            <a:ext cx="219732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000000"/>
                </a:solidFill>
                <a:latin typeface="DM Sans Bold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0795" y="6422611"/>
            <a:ext cx="2646492" cy="45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499">
                <a:solidFill>
                  <a:srgbClr val="000000"/>
                </a:solidFill>
                <a:latin typeface="DM Sans"/>
              </a:rPr>
              <a:t>лекція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50312" y="6497737"/>
            <a:ext cx="2732862" cy="389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5"/>
              </a:lnSpc>
            </a:pPr>
            <a:r>
              <a:rPr lang="en-US" sz="2099">
                <a:solidFill>
                  <a:srgbClr val="000000"/>
                </a:solidFill>
                <a:latin typeface="DM Sans"/>
              </a:rPr>
              <a:t>семінар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47636" y="5529958"/>
            <a:ext cx="219732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000000"/>
                </a:solidFill>
                <a:latin typeface="DM Sans Bold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72302" y="6432136"/>
            <a:ext cx="2747991" cy="76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практичне </a:t>
            </a:r>
          </a:p>
          <a:p>
            <a:pPr algn="l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заняття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96115" y="5529958"/>
            <a:ext cx="219732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000000"/>
                </a:solidFill>
                <a:latin typeface="DM Sans Bold"/>
              </a:rPr>
              <a:t>04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53627" y="6466495"/>
            <a:ext cx="2646492" cy="76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індивідуальне </a:t>
            </a:r>
          </a:p>
          <a:p>
            <a:pPr algn="l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заняття</a:t>
            </a:r>
          </a:p>
        </p:txBody>
      </p:sp>
      <p:sp>
        <p:nvSpPr>
          <p:cNvPr id="25" name="Freeform 25"/>
          <p:cNvSpPr/>
          <p:nvPr/>
        </p:nvSpPr>
        <p:spPr>
          <a:xfrm>
            <a:off x="-1573240" y="8893298"/>
            <a:ext cx="4051334" cy="2765036"/>
          </a:xfrm>
          <a:custGeom>
            <a:avLst/>
            <a:gdLst/>
            <a:ahLst/>
            <a:cxnLst/>
            <a:rect l="l" t="t" r="r" b="b"/>
            <a:pathLst>
              <a:path w="4051334" h="2765036">
                <a:moveTo>
                  <a:pt x="0" y="0"/>
                </a:moveTo>
                <a:lnTo>
                  <a:pt x="4051334" y="0"/>
                </a:lnTo>
                <a:lnTo>
                  <a:pt x="4051334" y="2765036"/>
                </a:lnTo>
                <a:lnTo>
                  <a:pt x="0" y="27650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6" name="Freeform 26"/>
          <p:cNvSpPr/>
          <p:nvPr/>
        </p:nvSpPr>
        <p:spPr>
          <a:xfrm>
            <a:off x="15262955" y="886458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69"/>
                </a:lnTo>
                <a:lnTo>
                  <a:pt x="0" y="3618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27" name="Freeform 27"/>
          <p:cNvSpPr/>
          <p:nvPr/>
        </p:nvSpPr>
        <p:spPr>
          <a:xfrm>
            <a:off x="-674156" y="-1322787"/>
            <a:ext cx="4224468" cy="2645573"/>
          </a:xfrm>
          <a:custGeom>
            <a:avLst/>
            <a:gdLst/>
            <a:ahLst/>
            <a:cxnLst/>
            <a:rect l="l" t="t" r="r" b="b"/>
            <a:pathLst>
              <a:path w="4224468" h="2645573">
                <a:moveTo>
                  <a:pt x="0" y="0"/>
                </a:moveTo>
                <a:lnTo>
                  <a:pt x="4224468" y="0"/>
                </a:lnTo>
                <a:lnTo>
                  <a:pt x="4224468" y="2645574"/>
                </a:lnTo>
                <a:lnTo>
                  <a:pt x="0" y="26455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28" name="Freeform 28"/>
          <p:cNvSpPr/>
          <p:nvPr/>
        </p:nvSpPr>
        <p:spPr>
          <a:xfrm>
            <a:off x="11101574" y="9560661"/>
            <a:ext cx="3169280" cy="2226419"/>
          </a:xfrm>
          <a:custGeom>
            <a:avLst/>
            <a:gdLst/>
            <a:ahLst/>
            <a:cxnLst/>
            <a:rect l="l" t="t" r="r" b="b"/>
            <a:pathLst>
              <a:path w="3169280" h="2226419">
                <a:moveTo>
                  <a:pt x="0" y="0"/>
                </a:moveTo>
                <a:lnTo>
                  <a:pt x="3169280" y="0"/>
                </a:lnTo>
                <a:lnTo>
                  <a:pt x="3169280" y="2226419"/>
                </a:lnTo>
                <a:lnTo>
                  <a:pt x="0" y="22264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29" name="Freeform 29"/>
          <p:cNvSpPr/>
          <p:nvPr/>
        </p:nvSpPr>
        <p:spPr>
          <a:xfrm>
            <a:off x="9653627" y="-3037933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30" name="Freeform 30"/>
          <p:cNvSpPr/>
          <p:nvPr/>
        </p:nvSpPr>
        <p:spPr>
          <a:xfrm rot="-5400000">
            <a:off x="4745771" y="-1877331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1"/>
                </a:lnTo>
                <a:lnTo>
                  <a:pt x="0" y="29193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31" name="Freeform 31"/>
          <p:cNvSpPr/>
          <p:nvPr/>
        </p:nvSpPr>
        <p:spPr>
          <a:xfrm>
            <a:off x="2932282" y="9271808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32" name="Freeform 32"/>
          <p:cNvSpPr/>
          <p:nvPr/>
        </p:nvSpPr>
        <p:spPr>
          <a:xfrm>
            <a:off x="15262955" y="-1072630"/>
            <a:ext cx="1996345" cy="2149497"/>
          </a:xfrm>
          <a:custGeom>
            <a:avLst/>
            <a:gdLst/>
            <a:ahLst/>
            <a:cxnLst/>
            <a:rect l="l" t="t" r="r" b="b"/>
            <a:pathLst>
              <a:path w="1996345" h="2149497">
                <a:moveTo>
                  <a:pt x="0" y="0"/>
                </a:moveTo>
                <a:lnTo>
                  <a:pt x="1996345" y="0"/>
                </a:lnTo>
                <a:lnTo>
                  <a:pt x="1996345" y="2149497"/>
                </a:lnTo>
                <a:lnTo>
                  <a:pt x="0" y="214949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grpSp>
        <p:nvGrpSpPr>
          <p:cNvPr id="33" name="Group 33"/>
          <p:cNvGrpSpPr/>
          <p:nvPr/>
        </p:nvGrpSpPr>
        <p:grpSpPr>
          <a:xfrm>
            <a:off x="10196484" y="4823914"/>
            <a:ext cx="517883" cy="502056"/>
            <a:chOff x="0" y="0"/>
            <a:chExt cx="838422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38422" cy="812800"/>
            </a:xfrm>
            <a:custGeom>
              <a:avLst/>
              <a:gdLst/>
              <a:ahLst/>
              <a:cxnLst/>
              <a:rect l="l" t="t" r="r" b="b"/>
              <a:pathLst>
                <a:path w="838422" h="812800">
                  <a:moveTo>
                    <a:pt x="419211" y="0"/>
                  </a:moveTo>
                  <a:lnTo>
                    <a:pt x="552603" y="277085"/>
                  </a:lnTo>
                  <a:lnTo>
                    <a:pt x="838422" y="406400"/>
                  </a:lnTo>
                  <a:lnTo>
                    <a:pt x="552603" y="535715"/>
                  </a:lnTo>
                  <a:lnTo>
                    <a:pt x="419211" y="812800"/>
                  </a:lnTo>
                  <a:lnTo>
                    <a:pt x="285819" y="535715"/>
                  </a:lnTo>
                  <a:lnTo>
                    <a:pt x="0" y="406400"/>
                  </a:lnTo>
                  <a:lnTo>
                    <a:pt x="285819" y="277085"/>
                  </a:lnTo>
                  <a:lnTo>
                    <a:pt x="419211" y="0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6505" y="219075"/>
              <a:ext cx="445412" cy="403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6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993438" y="5529958"/>
            <a:ext cx="219732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000000"/>
                </a:solidFill>
                <a:latin typeface="DM Sans Bold"/>
              </a:rPr>
              <a:t>05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307915" y="6432136"/>
            <a:ext cx="2646492" cy="76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лабораторне </a:t>
            </a:r>
          </a:p>
          <a:p>
            <a:pPr algn="l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заняття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2300119" y="4823914"/>
            <a:ext cx="517883" cy="502056"/>
            <a:chOff x="0" y="0"/>
            <a:chExt cx="838422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38422" cy="812800"/>
            </a:xfrm>
            <a:custGeom>
              <a:avLst/>
              <a:gdLst/>
              <a:ahLst/>
              <a:cxnLst/>
              <a:rect l="l" t="t" r="r" b="b"/>
              <a:pathLst>
                <a:path w="838422" h="812800">
                  <a:moveTo>
                    <a:pt x="419211" y="0"/>
                  </a:moveTo>
                  <a:lnTo>
                    <a:pt x="552603" y="277085"/>
                  </a:lnTo>
                  <a:lnTo>
                    <a:pt x="838422" y="406400"/>
                  </a:lnTo>
                  <a:lnTo>
                    <a:pt x="552603" y="535715"/>
                  </a:lnTo>
                  <a:lnTo>
                    <a:pt x="419211" y="812800"/>
                  </a:lnTo>
                  <a:lnTo>
                    <a:pt x="285819" y="535715"/>
                  </a:lnTo>
                  <a:lnTo>
                    <a:pt x="0" y="406400"/>
                  </a:lnTo>
                  <a:lnTo>
                    <a:pt x="285819" y="277085"/>
                  </a:lnTo>
                  <a:lnTo>
                    <a:pt x="419211" y="0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96505" y="219075"/>
              <a:ext cx="445412" cy="403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6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2190762" y="5529958"/>
            <a:ext cx="219732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000000"/>
                </a:solidFill>
                <a:latin typeface="DM Sans Bold"/>
              </a:rPr>
              <a:t>06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966177" y="6495158"/>
            <a:ext cx="2646492" cy="76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самостійна </a:t>
            </a:r>
          </a:p>
          <a:p>
            <a:pPr algn="l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робота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4503927" y="4823914"/>
            <a:ext cx="517883" cy="502056"/>
            <a:chOff x="0" y="0"/>
            <a:chExt cx="838422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38422" cy="812800"/>
            </a:xfrm>
            <a:custGeom>
              <a:avLst/>
              <a:gdLst/>
              <a:ahLst/>
              <a:cxnLst/>
              <a:rect l="l" t="t" r="r" b="b"/>
              <a:pathLst>
                <a:path w="838422" h="812800">
                  <a:moveTo>
                    <a:pt x="419211" y="0"/>
                  </a:moveTo>
                  <a:lnTo>
                    <a:pt x="552603" y="277085"/>
                  </a:lnTo>
                  <a:lnTo>
                    <a:pt x="838422" y="406400"/>
                  </a:lnTo>
                  <a:lnTo>
                    <a:pt x="552603" y="535715"/>
                  </a:lnTo>
                  <a:lnTo>
                    <a:pt x="419211" y="812800"/>
                  </a:lnTo>
                  <a:lnTo>
                    <a:pt x="285819" y="535715"/>
                  </a:lnTo>
                  <a:lnTo>
                    <a:pt x="0" y="406400"/>
                  </a:lnTo>
                  <a:lnTo>
                    <a:pt x="285819" y="277085"/>
                  </a:lnTo>
                  <a:lnTo>
                    <a:pt x="419211" y="0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96505" y="219075"/>
              <a:ext cx="445412" cy="403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6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4270854" y="5529958"/>
            <a:ext cx="219732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000000"/>
                </a:solidFill>
                <a:latin typeface="DM Sans Bold"/>
              </a:rPr>
              <a:t>07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144340" y="6466495"/>
            <a:ext cx="2646492" cy="37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DM Sans"/>
              </a:rPr>
              <a:t>практика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3"/>
          <p:cNvSpPr txBox="1"/>
          <p:nvPr/>
        </p:nvSpPr>
        <p:spPr>
          <a:xfrm>
            <a:off x="1504950" y="3172436"/>
            <a:ext cx="7025086" cy="217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42"/>
              </a:lnSpc>
            </a:pPr>
            <a:r>
              <a:rPr lang="en-US" sz="8600">
                <a:solidFill>
                  <a:srgbClr val="000000"/>
                </a:solidFill>
                <a:latin typeface="DM Sans Bold"/>
              </a:rPr>
              <a:t>види інформації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975489" y="1170261"/>
            <a:ext cx="6998061" cy="7749400"/>
            <a:chOff x="0" y="0"/>
            <a:chExt cx="2342659" cy="25941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2659" cy="2594175"/>
            </a:xfrm>
            <a:custGeom>
              <a:avLst/>
              <a:gdLst/>
              <a:ahLst/>
              <a:cxnLst/>
              <a:rect l="l" t="t" r="r" b="b"/>
              <a:pathLst>
                <a:path w="2342659" h="2594175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2577581"/>
                  </a:lnTo>
                  <a:cubicBezTo>
                    <a:pt x="2342659" y="2586746"/>
                    <a:pt x="2335229" y="2594175"/>
                    <a:pt x="2326064" y="2594175"/>
                  </a:cubicBezTo>
                  <a:lnTo>
                    <a:pt x="16594" y="2594175"/>
                  </a:lnTo>
                  <a:cubicBezTo>
                    <a:pt x="7430" y="2594175"/>
                    <a:pt x="0" y="2586746"/>
                    <a:pt x="0" y="2577581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2342659" cy="2508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50080" y="1318746"/>
            <a:ext cx="6100956" cy="638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72"/>
              </a:lnSpc>
            </a:pPr>
            <a:r>
              <a:rPr lang="en-US" sz="3164" spc="50">
                <a:solidFill>
                  <a:srgbClr val="000000"/>
                </a:solidFill>
                <a:latin typeface="DM Sans"/>
              </a:rPr>
              <a:t>– знання (об’єктно-об’єктні) - розвиток мислення;</a:t>
            </a:r>
          </a:p>
          <a:p>
            <a:pPr algn="just">
              <a:lnSpc>
                <a:spcPts val="4272"/>
              </a:lnSpc>
            </a:pPr>
            <a:r>
              <a:rPr lang="en-US" sz="3164" spc="50">
                <a:solidFill>
                  <a:srgbClr val="000000"/>
                </a:solidFill>
                <a:latin typeface="DM Sans"/>
              </a:rPr>
              <a:t>– цінності (об’єктно-суб’єктні) - переживання;</a:t>
            </a:r>
          </a:p>
          <a:p>
            <a:pPr algn="just">
              <a:lnSpc>
                <a:spcPts val="4272"/>
              </a:lnSpc>
            </a:pPr>
            <a:r>
              <a:rPr lang="en-US" sz="3164" spc="50">
                <a:solidFill>
                  <a:srgbClr val="000000"/>
                </a:solidFill>
                <a:latin typeface="DM Sans"/>
              </a:rPr>
              <a:t>– проекти (суб’єктно-квазіоб’єктні) - уява;</a:t>
            </a:r>
          </a:p>
          <a:p>
            <a:pPr algn="just">
              <a:lnSpc>
                <a:spcPts val="4272"/>
              </a:lnSpc>
            </a:pPr>
            <a:r>
              <a:rPr lang="en-US" sz="3164" spc="50">
                <a:solidFill>
                  <a:srgbClr val="000000"/>
                </a:solidFill>
                <a:latin typeface="DM Sans"/>
              </a:rPr>
              <a:t>– консенсуси (суб’єктно-суб’єктні) - взаємодія;</a:t>
            </a:r>
          </a:p>
          <a:p>
            <a:pPr algn="just">
              <a:lnSpc>
                <a:spcPts val="4272"/>
              </a:lnSpc>
            </a:pPr>
            <a:r>
              <a:rPr lang="en-US" sz="3164" spc="50">
                <a:solidFill>
                  <a:srgbClr val="000000"/>
                </a:solidFill>
                <a:latin typeface="DM Sans"/>
              </a:rPr>
              <a:t>– художні образи (суб’єктно-квазісуб’єктні) - художня уява.</a:t>
            </a:r>
          </a:p>
          <a:p>
            <a:pPr marL="0" lvl="0" indent="0" algn="just">
              <a:lnSpc>
                <a:spcPts val="4272"/>
              </a:lnSpc>
              <a:spcBef>
                <a:spcPct val="0"/>
              </a:spcBef>
            </a:pPr>
            <a:endParaRPr lang="en-US" sz="3164" spc="5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848571" y="8919661"/>
            <a:ext cx="3870946" cy="950141"/>
          </a:xfrm>
          <a:custGeom>
            <a:avLst/>
            <a:gdLst/>
            <a:ahLst/>
            <a:cxnLst/>
            <a:rect l="l" t="t" r="r" b="b"/>
            <a:pathLst>
              <a:path w="3870946" h="950141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4472906" y="-2364815"/>
            <a:ext cx="4980952" cy="3731186"/>
          </a:xfrm>
          <a:custGeom>
            <a:avLst/>
            <a:gdLst/>
            <a:ahLst/>
            <a:cxnLst/>
            <a:rect l="l" t="t" r="r" b="b"/>
            <a:pathLst>
              <a:path w="4980952" h="3731186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>
            <a:off x="3431074" y="8919661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>
            <a:off x="-848571" y="-744412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1279</Words>
  <Application>Microsoft Office PowerPoint</Application>
  <PresentationFormat>Довільний</PresentationFormat>
  <Paragraphs>208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Doodle Project Presentation</dc:title>
  <cp:lastModifiedBy>Нестерова Ольга Юріївна</cp:lastModifiedBy>
  <cp:revision>3</cp:revision>
  <dcterms:created xsi:type="dcterms:W3CDTF">2006-08-16T00:00:00Z</dcterms:created>
  <dcterms:modified xsi:type="dcterms:W3CDTF">2024-11-28T21:07:50Z</dcterms:modified>
  <dc:identifier>DAGIldBtka4</dc:identifier>
</cp:coreProperties>
</file>